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4.JPG" ContentType="image/jpeg"/>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90" r:id="rId2"/>
    <p:sldId id="292" r:id="rId3"/>
    <p:sldId id="277" r:id="rId4"/>
    <p:sldId id="286" r:id="rId5"/>
    <p:sldId id="287" r:id="rId6"/>
    <p:sldId id="289" r:id="rId7"/>
    <p:sldId id="285" r:id="rId8"/>
    <p:sldId id="288" r:id="rId9"/>
    <p:sldId id="280" r:id="rId10"/>
    <p:sldId id="283" r:id="rId11"/>
    <p:sldId id="291" r:id="rId12"/>
    <p:sldId id="293" r:id="rId13"/>
    <p:sldId id="294" r:id="rId1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DFA86-7546-4911-B5A5-09F8616DB491}" v="5" dt="2025-05-26T13:26:06.7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p:cViewPr varScale="1">
        <p:scale>
          <a:sx n="115" d="100"/>
          <a:sy n="115" d="100"/>
        </p:scale>
        <p:origin x="39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B3B6525-4684-4AFA-8905-77A27AB90634}" type="datetimeFigureOut">
              <a:rPr lang="en-US" smtClean="0"/>
              <a:t>6/18/2025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78787DA-7D4F-45F6-AA3A-55E11EB0B4EE}" type="slidenum">
              <a:rPr lang="en-US" smtClean="0"/>
              <a:t>‹#›</a:t>
            </a:fld>
            <a:endParaRPr lang="en-US"/>
          </a:p>
        </p:txBody>
      </p:sp>
    </p:spTree>
    <p:extLst>
      <p:ext uri="{BB962C8B-B14F-4D97-AF65-F5344CB8AC3E}">
        <p14:creationId xmlns:p14="http://schemas.microsoft.com/office/powerpoint/2010/main" val="4238907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787DA-7D4F-45F6-AA3A-55E11EB0B4EE}" type="slidenum">
              <a:rPr lang="en-US" smtClean="0"/>
              <a:t>9</a:t>
            </a:fld>
            <a:endParaRPr lang="en-US"/>
          </a:p>
        </p:txBody>
      </p:sp>
    </p:spTree>
    <p:extLst>
      <p:ext uri="{BB962C8B-B14F-4D97-AF65-F5344CB8AC3E}">
        <p14:creationId xmlns:p14="http://schemas.microsoft.com/office/powerpoint/2010/main" val="810654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914144" y="-1"/>
            <a:ext cx="10277856" cy="6854951"/>
          </a:xfrm>
          <a:prstGeom prst="rect">
            <a:avLst/>
          </a:prstGeom>
        </p:spPr>
      </p:pic>
      <p:pic>
        <p:nvPicPr>
          <p:cNvPr id="17" name="bg object 17"/>
          <p:cNvPicPr/>
          <p:nvPr/>
        </p:nvPicPr>
        <p:blipFill>
          <a:blip r:embed="rId3" cstate="print"/>
          <a:stretch>
            <a:fillRect/>
          </a:stretch>
        </p:blipFill>
        <p:spPr>
          <a:xfrm>
            <a:off x="0" y="0"/>
            <a:ext cx="6316980" cy="6858000"/>
          </a:xfrm>
          <a:prstGeom prst="rect">
            <a:avLst/>
          </a:prstGeom>
        </p:spPr>
      </p:pic>
      <p:pic>
        <p:nvPicPr>
          <p:cNvPr id="18" name="bg object 18"/>
          <p:cNvPicPr/>
          <p:nvPr/>
        </p:nvPicPr>
        <p:blipFill>
          <a:blip r:embed="rId4" cstate="print"/>
          <a:stretch>
            <a:fillRect/>
          </a:stretch>
        </p:blipFill>
        <p:spPr>
          <a:xfrm>
            <a:off x="11023092" y="0"/>
            <a:ext cx="1168907" cy="6857999"/>
          </a:xfrm>
          <a:prstGeom prst="rect">
            <a:avLst/>
          </a:prstGeom>
        </p:spPr>
      </p:pic>
      <p:sp>
        <p:nvSpPr>
          <p:cNvPr id="19" name="bg object 19"/>
          <p:cNvSpPr/>
          <p:nvPr/>
        </p:nvSpPr>
        <p:spPr>
          <a:xfrm>
            <a:off x="838853" y="6275688"/>
            <a:ext cx="250825" cy="387985"/>
          </a:xfrm>
          <a:custGeom>
            <a:avLst/>
            <a:gdLst/>
            <a:ahLst/>
            <a:cxnLst/>
            <a:rect l="l" t="t" r="r" b="b"/>
            <a:pathLst>
              <a:path w="250825" h="387984">
                <a:moveTo>
                  <a:pt x="206003" y="0"/>
                </a:moveTo>
                <a:lnTo>
                  <a:pt x="159508" y="0"/>
                </a:lnTo>
                <a:lnTo>
                  <a:pt x="0" y="183948"/>
                </a:lnTo>
                <a:lnTo>
                  <a:pt x="142067" y="387724"/>
                </a:lnTo>
                <a:lnTo>
                  <a:pt x="250745" y="387724"/>
                </a:lnTo>
                <a:lnTo>
                  <a:pt x="250745" y="381731"/>
                </a:lnTo>
                <a:lnTo>
                  <a:pt x="220207" y="381731"/>
                </a:lnTo>
                <a:lnTo>
                  <a:pt x="49078" y="137200"/>
                </a:lnTo>
                <a:lnTo>
                  <a:pt x="161906" y="5900"/>
                </a:lnTo>
                <a:lnTo>
                  <a:pt x="206003" y="5900"/>
                </a:lnTo>
                <a:lnTo>
                  <a:pt x="206003" y="0"/>
                </a:lnTo>
                <a:close/>
              </a:path>
            </a:pathLst>
          </a:custGeom>
          <a:solidFill>
            <a:srgbClr val="FFFFFF"/>
          </a:solidFill>
        </p:spPr>
        <p:txBody>
          <a:bodyPr wrap="square" lIns="0" tIns="0" rIns="0" bIns="0" rtlCol="0"/>
          <a:lstStyle/>
          <a:p>
            <a:endParaRPr/>
          </a:p>
        </p:txBody>
      </p:sp>
      <p:pic>
        <p:nvPicPr>
          <p:cNvPr id="20" name="bg object 20"/>
          <p:cNvPicPr/>
          <p:nvPr/>
        </p:nvPicPr>
        <p:blipFill>
          <a:blip r:embed="rId5" cstate="print"/>
          <a:stretch>
            <a:fillRect/>
          </a:stretch>
        </p:blipFill>
        <p:spPr>
          <a:xfrm>
            <a:off x="1170229" y="6275688"/>
            <a:ext cx="184135" cy="274954"/>
          </a:xfrm>
          <a:prstGeom prst="rect">
            <a:avLst/>
          </a:prstGeom>
        </p:spPr>
      </p:pic>
      <p:sp>
        <p:nvSpPr>
          <p:cNvPr id="21" name="bg object 21"/>
          <p:cNvSpPr/>
          <p:nvPr/>
        </p:nvSpPr>
        <p:spPr>
          <a:xfrm>
            <a:off x="838847" y="6230784"/>
            <a:ext cx="287020" cy="478155"/>
          </a:xfrm>
          <a:custGeom>
            <a:avLst/>
            <a:gdLst/>
            <a:ahLst/>
            <a:cxnLst/>
            <a:rect l="l" t="t" r="r" b="b"/>
            <a:pathLst>
              <a:path w="287019" h="478154">
                <a:moveTo>
                  <a:pt x="250748" y="426643"/>
                </a:moveTo>
                <a:lnTo>
                  <a:pt x="220205" y="426643"/>
                </a:lnTo>
                <a:lnTo>
                  <a:pt x="49072" y="182105"/>
                </a:lnTo>
                <a:lnTo>
                  <a:pt x="161899" y="50812"/>
                </a:lnTo>
                <a:lnTo>
                  <a:pt x="206006" y="50812"/>
                </a:lnTo>
                <a:lnTo>
                  <a:pt x="206006" y="44907"/>
                </a:lnTo>
                <a:lnTo>
                  <a:pt x="159512" y="44907"/>
                </a:lnTo>
                <a:lnTo>
                  <a:pt x="0" y="228854"/>
                </a:lnTo>
                <a:lnTo>
                  <a:pt x="142062" y="432638"/>
                </a:lnTo>
                <a:lnTo>
                  <a:pt x="250748" y="432638"/>
                </a:lnTo>
                <a:lnTo>
                  <a:pt x="250748" y="426643"/>
                </a:lnTo>
                <a:close/>
              </a:path>
              <a:path w="287019" h="478154">
                <a:moveTo>
                  <a:pt x="286639" y="0"/>
                </a:moveTo>
                <a:lnTo>
                  <a:pt x="280631" y="0"/>
                </a:lnTo>
                <a:lnTo>
                  <a:pt x="280631" y="477532"/>
                </a:lnTo>
                <a:lnTo>
                  <a:pt x="286639" y="477532"/>
                </a:lnTo>
                <a:lnTo>
                  <a:pt x="286639" y="0"/>
                </a:lnTo>
                <a:close/>
              </a:path>
            </a:pathLst>
          </a:custGeom>
          <a:solidFill>
            <a:srgbClr val="FFFFFF"/>
          </a:solidFill>
        </p:spPr>
        <p:txBody>
          <a:bodyPr wrap="square" lIns="0" tIns="0" rIns="0" bIns="0" rtlCol="0"/>
          <a:lstStyle/>
          <a:p>
            <a:endParaRPr/>
          </a:p>
        </p:txBody>
      </p:sp>
      <p:pic>
        <p:nvPicPr>
          <p:cNvPr id="22" name="bg object 22"/>
          <p:cNvPicPr/>
          <p:nvPr/>
        </p:nvPicPr>
        <p:blipFill>
          <a:blip r:embed="rId5" cstate="print"/>
          <a:stretch>
            <a:fillRect/>
          </a:stretch>
        </p:blipFill>
        <p:spPr>
          <a:xfrm>
            <a:off x="1170229" y="6275688"/>
            <a:ext cx="184135" cy="274954"/>
          </a:xfrm>
          <a:prstGeom prst="rect">
            <a:avLst/>
          </a:prstGeom>
        </p:spPr>
      </p:pic>
      <p:sp>
        <p:nvSpPr>
          <p:cNvPr id="23" name="bg object 23"/>
          <p:cNvSpPr/>
          <p:nvPr/>
        </p:nvSpPr>
        <p:spPr>
          <a:xfrm>
            <a:off x="1119491" y="6230784"/>
            <a:ext cx="6350" cy="478155"/>
          </a:xfrm>
          <a:custGeom>
            <a:avLst/>
            <a:gdLst/>
            <a:ahLst/>
            <a:cxnLst/>
            <a:rect l="l" t="t" r="r" b="b"/>
            <a:pathLst>
              <a:path w="6350" h="478154">
                <a:moveTo>
                  <a:pt x="5996" y="0"/>
                </a:moveTo>
                <a:lnTo>
                  <a:pt x="0" y="0"/>
                </a:lnTo>
                <a:lnTo>
                  <a:pt x="0" y="477533"/>
                </a:lnTo>
                <a:lnTo>
                  <a:pt x="5996" y="477533"/>
                </a:lnTo>
                <a:lnTo>
                  <a:pt x="5996" y="0"/>
                </a:lnTo>
                <a:close/>
              </a:path>
            </a:pathLst>
          </a:custGeom>
          <a:solidFill>
            <a:srgbClr val="FFFFFF"/>
          </a:solidFill>
        </p:spPr>
        <p:txBody>
          <a:bodyPr wrap="square" lIns="0" tIns="0" rIns="0" bIns="0" rtlCol="0"/>
          <a:lstStyle/>
          <a:p>
            <a:endParaRPr/>
          </a:p>
        </p:txBody>
      </p:sp>
      <p:pic>
        <p:nvPicPr>
          <p:cNvPr id="24" name="bg object 24"/>
          <p:cNvPicPr/>
          <p:nvPr/>
        </p:nvPicPr>
        <p:blipFill>
          <a:blip r:embed="rId6" cstate="print"/>
          <a:stretch>
            <a:fillRect/>
          </a:stretch>
        </p:blipFill>
        <p:spPr>
          <a:xfrm>
            <a:off x="3874008" y="0"/>
            <a:ext cx="4070603" cy="6857999"/>
          </a:xfrm>
          <a:prstGeom prst="rect">
            <a:avLst/>
          </a:prstGeom>
        </p:spPr>
      </p:pic>
      <p:sp>
        <p:nvSpPr>
          <p:cNvPr id="25" name="bg object 25"/>
          <p:cNvSpPr/>
          <p:nvPr/>
        </p:nvSpPr>
        <p:spPr>
          <a:xfrm>
            <a:off x="11309604" y="6353556"/>
            <a:ext cx="48895" cy="506095"/>
          </a:xfrm>
          <a:custGeom>
            <a:avLst/>
            <a:gdLst/>
            <a:ahLst/>
            <a:cxnLst/>
            <a:rect l="l" t="t" r="r" b="b"/>
            <a:pathLst>
              <a:path w="48895" h="506095">
                <a:moveTo>
                  <a:pt x="48768" y="0"/>
                </a:moveTo>
                <a:lnTo>
                  <a:pt x="0" y="505968"/>
                </a:lnTo>
              </a:path>
            </a:pathLst>
          </a:custGeom>
          <a:ln w="9525">
            <a:solidFill>
              <a:srgbClr val="FFFFFF"/>
            </a:solidFill>
          </a:ln>
        </p:spPr>
        <p:txBody>
          <a:bodyPr wrap="square" lIns="0" tIns="0" rIns="0" bIns="0" rtlCol="0"/>
          <a:lstStyle/>
          <a:p>
            <a:endParaRPr/>
          </a:p>
        </p:txBody>
      </p:sp>
      <p:pic>
        <p:nvPicPr>
          <p:cNvPr id="26" name="bg object 26"/>
          <p:cNvPicPr/>
          <p:nvPr/>
        </p:nvPicPr>
        <p:blipFill>
          <a:blip r:embed="rId7" cstate="print"/>
          <a:stretch>
            <a:fillRect/>
          </a:stretch>
        </p:blipFill>
        <p:spPr>
          <a:xfrm>
            <a:off x="2717292" y="0"/>
            <a:ext cx="4651248" cy="4630039"/>
          </a:xfrm>
          <a:prstGeom prst="rect">
            <a:avLst/>
          </a:prstGeom>
        </p:spPr>
      </p:pic>
      <p:sp>
        <p:nvSpPr>
          <p:cNvPr id="27" name="bg object 27"/>
          <p:cNvSpPr/>
          <p:nvPr/>
        </p:nvSpPr>
        <p:spPr>
          <a:xfrm>
            <a:off x="813219" y="1480312"/>
            <a:ext cx="0" cy="1720850"/>
          </a:xfrm>
          <a:custGeom>
            <a:avLst/>
            <a:gdLst/>
            <a:ahLst/>
            <a:cxnLst/>
            <a:rect l="l" t="t" r="r" b="b"/>
            <a:pathLst>
              <a:path h="1720850">
                <a:moveTo>
                  <a:pt x="0" y="0"/>
                </a:moveTo>
                <a:lnTo>
                  <a:pt x="0" y="1720723"/>
                </a:lnTo>
              </a:path>
            </a:pathLst>
          </a:custGeom>
          <a:ln w="12700">
            <a:solidFill>
              <a:srgbClr val="FFFFFF"/>
            </a:solidFill>
          </a:ln>
        </p:spPr>
        <p:txBody>
          <a:bodyPr wrap="square" lIns="0" tIns="0" rIns="0" bIns="0" rtlCol="0"/>
          <a:lstStyle/>
          <a:p>
            <a:endParaRPr/>
          </a:p>
        </p:txBody>
      </p:sp>
      <p:sp>
        <p:nvSpPr>
          <p:cNvPr id="2" name="Holder 2"/>
          <p:cNvSpPr>
            <a:spLocks noGrp="1"/>
          </p:cNvSpPr>
          <p:nvPr>
            <p:ph type="ctrTitle"/>
          </p:nvPr>
        </p:nvSpPr>
        <p:spPr>
          <a:xfrm>
            <a:off x="1016609" y="1498472"/>
            <a:ext cx="2013585" cy="513714"/>
          </a:xfrm>
          <a:prstGeom prst="rect">
            <a:avLst/>
          </a:prstGeom>
        </p:spPr>
        <p:txBody>
          <a:bodyPr wrap="square" lIns="0" tIns="0" rIns="0" bIns="0">
            <a:spAutoFit/>
          </a:bodyPr>
          <a:lstStyle>
            <a:lvl1pPr>
              <a:defRPr sz="2600" b="1" i="0">
                <a:solidFill>
                  <a:srgbClr val="043329"/>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200" b="1"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6" name="Holder 6"/>
          <p:cNvSpPr>
            <a:spLocks noGrp="1"/>
          </p:cNvSpPr>
          <p:nvPr>
            <p:ph type="sldNum" sz="quarter" idx="7"/>
          </p:nvPr>
        </p:nvSpPr>
        <p:spPr/>
        <p:txBody>
          <a:bodyPr lIns="0" tIns="0" rIns="0" bIns="0"/>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04332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1"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6" name="Holder 6"/>
          <p:cNvSpPr>
            <a:spLocks noGrp="1"/>
          </p:cNvSpPr>
          <p:nvPr>
            <p:ph type="sldNum" sz="quarter" idx="7"/>
          </p:nvPr>
        </p:nvSpPr>
        <p:spPr/>
        <p:txBody>
          <a:bodyPr lIns="0" tIns="0" rIns="0" bIns="0"/>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043329"/>
                </a:solidFill>
                <a:latin typeface="Arial"/>
                <a:cs typeface="Arial"/>
              </a:defRPr>
            </a:lvl1pPr>
          </a:lstStyle>
          <a:p>
            <a:endParaRPr/>
          </a:p>
        </p:txBody>
      </p:sp>
      <p:sp>
        <p:nvSpPr>
          <p:cNvPr id="3" name="Holder 3"/>
          <p:cNvSpPr>
            <a:spLocks noGrp="1"/>
          </p:cNvSpPr>
          <p:nvPr>
            <p:ph sz="half" idx="2"/>
          </p:nvPr>
        </p:nvSpPr>
        <p:spPr>
          <a:xfrm>
            <a:off x="365252" y="1515008"/>
            <a:ext cx="5060950" cy="4252595"/>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sz="half" idx="3"/>
          </p:nvPr>
        </p:nvSpPr>
        <p:spPr>
          <a:xfrm>
            <a:off x="6778752" y="1552955"/>
            <a:ext cx="5078095" cy="4445635"/>
          </a:xfrm>
          <a:prstGeom prst="rect">
            <a:avLst/>
          </a:prstGeom>
        </p:spPr>
        <p:txBody>
          <a:bodyPr wrap="square" lIns="0" tIns="0" rIns="0" bIns="0">
            <a:spAutoFit/>
          </a:bodyPr>
          <a:lstStyle>
            <a:lvl1pPr>
              <a:defRPr sz="1400" b="1" i="0">
                <a:solidFill>
                  <a:schemeClr val="bg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7" name="Holder 7"/>
          <p:cNvSpPr>
            <a:spLocks noGrp="1"/>
          </p:cNvSpPr>
          <p:nvPr>
            <p:ph type="sldNum" sz="quarter" idx="7"/>
          </p:nvPr>
        </p:nvSpPr>
        <p:spPr/>
        <p:txBody>
          <a:bodyPr lIns="0" tIns="0" rIns="0" bIns="0"/>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17" name="bg object 17"/>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508996" y="6459699"/>
            <a:ext cx="470221" cy="329955"/>
          </a:xfrm>
          <a:prstGeom prst="rect">
            <a:avLst/>
          </a:prstGeom>
        </p:spPr>
      </p:pic>
      <p:sp>
        <p:nvSpPr>
          <p:cNvPr id="19" name="bg object 19"/>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1" i="0">
                <a:solidFill>
                  <a:srgbClr val="04332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5" name="Holder 5"/>
          <p:cNvSpPr>
            <a:spLocks noGrp="1"/>
          </p:cNvSpPr>
          <p:nvPr>
            <p:ph type="sldNum" sz="quarter" idx="7"/>
          </p:nvPr>
        </p:nvSpPr>
        <p:spPr/>
        <p:txBody>
          <a:bodyPr lIns="0" tIns="0" rIns="0" bIns="0"/>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309604" y="6353555"/>
            <a:ext cx="48895" cy="506095"/>
          </a:xfrm>
          <a:custGeom>
            <a:avLst/>
            <a:gdLst/>
            <a:ahLst/>
            <a:cxnLst/>
            <a:rect l="l" t="t" r="r" b="b"/>
            <a:pathLst>
              <a:path w="48895" h="506095">
                <a:moveTo>
                  <a:pt x="48768" y="0"/>
                </a:moveTo>
                <a:lnTo>
                  <a:pt x="0" y="505968"/>
                </a:lnTo>
              </a:path>
            </a:pathLst>
          </a:custGeom>
          <a:ln w="9525">
            <a:solidFill>
              <a:srgbClr val="9F9E9D"/>
            </a:solidFill>
          </a:ln>
        </p:spPr>
        <p:txBody>
          <a:bodyPr wrap="square" lIns="0" tIns="0" rIns="0" bIns="0" rtlCol="0"/>
          <a:lstStyle/>
          <a:p>
            <a:endParaRPr/>
          </a:p>
        </p:txBody>
      </p:sp>
      <p:sp>
        <p:nvSpPr>
          <p:cNvPr id="17" name="bg object 17"/>
          <p:cNvSpPr/>
          <p:nvPr/>
        </p:nvSpPr>
        <p:spPr>
          <a:xfrm>
            <a:off x="838853" y="6275688"/>
            <a:ext cx="250825" cy="387985"/>
          </a:xfrm>
          <a:custGeom>
            <a:avLst/>
            <a:gdLst/>
            <a:ahLst/>
            <a:cxnLst/>
            <a:rect l="l" t="t" r="r" b="b"/>
            <a:pathLst>
              <a:path w="250825" h="387984">
                <a:moveTo>
                  <a:pt x="206003" y="0"/>
                </a:moveTo>
                <a:lnTo>
                  <a:pt x="159508" y="0"/>
                </a:lnTo>
                <a:lnTo>
                  <a:pt x="0" y="183948"/>
                </a:lnTo>
                <a:lnTo>
                  <a:pt x="142067" y="387724"/>
                </a:lnTo>
                <a:lnTo>
                  <a:pt x="250745" y="387724"/>
                </a:lnTo>
                <a:lnTo>
                  <a:pt x="250745" y="381731"/>
                </a:lnTo>
                <a:lnTo>
                  <a:pt x="220207" y="381731"/>
                </a:lnTo>
                <a:lnTo>
                  <a:pt x="49078" y="137200"/>
                </a:lnTo>
                <a:lnTo>
                  <a:pt x="161906" y="5900"/>
                </a:lnTo>
                <a:lnTo>
                  <a:pt x="206003" y="5900"/>
                </a:lnTo>
                <a:lnTo>
                  <a:pt x="206003" y="0"/>
                </a:lnTo>
                <a:close/>
              </a:path>
            </a:pathLst>
          </a:custGeom>
          <a:solidFill>
            <a:srgbClr val="D9D9D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170229" y="6275688"/>
            <a:ext cx="184135" cy="274954"/>
          </a:xfrm>
          <a:prstGeom prst="rect">
            <a:avLst/>
          </a:prstGeom>
        </p:spPr>
      </p:pic>
      <p:sp>
        <p:nvSpPr>
          <p:cNvPr id="19" name="bg object 19"/>
          <p:cNvSpPr/>
          <p:nvPr/>
        </p:nvSpPr>
        <p:spPr>
          <a:xfrm>
            <a:off x="838847" y="6230785"/>
            <a:ext cx="287020" cy="478155"/>
          </a:xfrm>
          <a:custGeom>
            <a:avLst/>
            <a:gdLst/>
            <a:ahLst/>
            <a:cxnLst/>
            <a:rect l="l" t="t" r="r" b="b"/>
            <a:pathLst>
              <a:path w="287019" h="478154">
                <a:moveTo>
                  <a:pt x="250748" y="426643"/>
                </a:moveTo>
                <a:lnTo>
                  <a:pt x="220205" y="426643"/>
                </a:lnTo>
                <a:lnTo>
                  <a:pt x="49072" y="182105"/>
                </a:lnTo>
                <a:lnTo>
                  <a:pt x="161899" y="50812"/>
                </a:lnTo>
                <a:lnTo>
                  <a:pt x="206006" y="50812"/>
                </a:lnTo>
                <a:lnTo>
                  <a:pt x="206006" y="44907"/>
                </a:lnTo>
                <a:lnTo>
                  <a:pt x="159512" y="44907"/>
                </a:lnTo>
                <a:lnTo>
                  <a:pt x="0" y="228854"/>
                </a:lnTo>
                <a:lnTo>
                  <a:pt x="142062" y="432638"/>
                </a:lnTo>
                <a:lnTo>
                  <a:pt x="250748" y="432638"/>
                </a:lnTo>
                <a:lnTo>
                  <a:pt x="250748" y="426643"/>
                </a:lnTo>
                <a:close/>
              </a:path>
              <a:path w="287019" h="478154">
                <a:moveTo>
                  <a:pt x="286639" y="0"/>
                </a:moveTo>
                <a:lnTo>
                  <a:pt x="280631" y="0"/>
                </a:lnTo>
                <a:lnTo>
                  <a:pt x="280631" y="477532"/>
                </a:lnTo>
                <a:lnTo>
                  <a:pt x="286639" y="477532"/>
                </a:lnTo>
                <a:lnTo>
                  <a:pt x="286639" y="0"/>
                </a:lnTo>
                <a:close/>
              </a:path>
            </a:pathLst>
          </a:custGeom>
          <a:solidFill>
            <a:srgbClr val="D9D9D9"/>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1170229" y="6275688"/>
            <a:ext cx="184135" cy="274954"/>
          </a:xfrm>
          <a:prstGeom prst="rect">
            <a:avLst/>
          </a:prstGeom>
        </p:spPr>
      </p:pic>
      <p:sp>
        <p:nvSpPr>
          <p:cNvPr id="21" name="bg object 21"/>
          <p:cNvSpPr/>
          <p:nvPr/>
        </p:nvSpPr>
        <p:spPr>
          <a:xfrm>
            <a:off x="1119491" y="6230784"/>
            <a:ext cx="6350" cy="478155"/>
          </a:xfrm>
          <a:custGeom>
            <a:avLst/>
            <a:gdLst/>
            <a:ahLst/>
            <a:cxnLst/>
            <a:rect l="l" t="t" r="r" b="b"/>
            <a:pathLst>
              <a:path w="6350" h="478154">
                <a:moveTo>
                  <a:pt x="5996" y="0"/>
                </a:moveTo>
                <a:lnTo>
                  <a:pt x="0" y="0"/>
                </a:lnTo>
                <a:lnTo>
                  <a:pt x="0" y="477533"/>
                </a:lnTo>
                <a:lnTo>
                  <a:pt x="5996" y="477533"/>
                </a:lnTo>
                <a:lnTo>
                  <a:pt x="5996" y="0"/>
                </a:lnTo>
                <a:close/>
              </a:path>
            </a:pathLst>
          </a:custGeom>
          <a:solidFill>
            <a:srgbClr val="D9D9D9"/>
          </a:solidFill>
        </p:spPr>
        <p:txBody>
          <a:bodyPr wrap="square" lIns="0" tIns="0" rIns="0" bIns="0" rtlCol="0"/>
          <a:lstStyle/>
          <a:p>
            <a:endParaRPr/>
          </a:p>
        </p:txBody>
      </p:sp>
      <p:pic>
        <p:nvPicPr>
          <p:cNvPr id="22" name="bg object 22"/>
          <p:cNvPicPr/>
          <p:nvPr/>
        </p:nvPicPr>
        <p:blipFill>
          <a:blip r:embed="rId3" cstate="print"/>
          <a:stretch>
            <a:fillRect/>
          </a:stretch>
        </p:blipFill>
        <p:spPr>
          <a:xfrm>
            <a:off x="3874008" y="0"/>
            <a:ext cx="8317992" cy="6857999"/>
          </a:xfrm>
          <a:prstGeom prst="rect">
            <a:avLst/>
          </a:prstGeom>
        </p:spPr>
      </p:pic>
      <p:pic>
        <p:nvPicPr>
          <p:cNvPr id="23" name="bg object 23"/>
          <p:cNvPicPr/>
          <p:nvPr/>
        </p:nvPicPr>
        <p:blipFill>
          <a:blip r:embed="rId4" cstate="print"/>
          <a:stretch>
            <a:fillRect/>
          </a:stretch>
        </p:blipFill>
        <p:spPr>
          <a:xfrm>
            <a:off x="0" y="0"/>
            <a:ext cx="6316980" cy="6857999"/>
          </a:xfrm>
          <a:prstGeom prst="rect">
            <a:avLst/>
          </a:prstGeom>
        </p:spPr>
      </p:pic>
      <p:pic>
        <p:nvPicPr>
          <p:cNvPr id="24" name="bg object 24"/>
          <p:cNvPicPr/>
          <p:nvPr/>
        </p:nvPicPr>
        <p:blipFill>
          <a:blip r:embed="rId5" cstate="print"/>
          <a:stretch>
            <a:fillRect/>
          </a:stretch>
        </p:blipFill>
        <p:spPr>
          <a:xfrm>
            <a:off x="11023092" y="0"/>
            <a:ext cx="1168907" cy="6857999"/>
          </a:xfrm>
          <a:prstGeom prst="rect">
            <a:avLst/>
          </a:prstGeom>
        </p:spPr>
      </p:pic>
      <p:sp>
        <p:nvSpPr>
          <p:cNvPr id="25" name="bg object 25"/>
          <p:cNvSpPr/>
          <p:nvPr/>
        </p:nvSpPr>
        <p:spPr>
          <a:xfrm>
            <a:off x="838853" y="6275688"/>
            <a:ext cx="250825" cy="387985"/>
          </a:xfrm>
          <a:custGeom>
            <a:avLst/>
            <a:gdLst/>
            <a:ahLst/>
            <a:cxnLst/>
            <a:rect l="l" t="t" r="r" b="b"/>
            <a:pathLst>
              <a:path w="250825" h="387984">
                <a:moveTo>
                  <a:pt x="206003" y="0"/>
                </a:moveTo>
                <a:lnTo>
                  <a:pt x="159508" y="0"/>
                </a:lnTo>
                <a:lnTo>
                  <a:pt x="0" y="183948"/>
                </a:lnTo>
                <a:lnTo>
                  <a:pt x="142067" y="387724"/>
                </a:lnTo>
                <a:lnTo>
                  <a:pt x="250745" y="387724"/>
                </a:lnTo>
                <a:lnTo>
                  <a:pt x="250745" y="381731"/>
                </a:lnTo>
                <a:lnTo>
                  <a:pt x="220207" y="381731"/>
                </a:lnTo>
                <a:lnTo>
                  <a:pt x="49078" y="137200"/>
                </a:lnTo>
                <a:lnTo>
                  <a:pt x="161906" y="5900"/>
                </a:lnTo>
                <a:lnTo>
                  <a:pt x="206003" y="5900"/>
                </a:lnTo>
                <a:lnTo>
                  <a:pt x="206003" y="0"/>
                </a:lnTo>
                <a:close/>
              </a:path>
            </a:pathLst>
          </a:custGeom>
          <a:solidFill>
            <a:srgbClr val="FFFFFF"/>
          </a:solidFill>
        </p:spPr>
        <p:txBody>
          <a:bodyPr wrap="square" lIns="0" tIns="0" rIns="0" bIns="0" rtlCol="0"/>
          <a:lstStyle/>
          <a:p>
            <a:endParaRPr/>
          </a:p>
        </p:txBody>
      </p:sp>
      <p:pic>
        <p:nvPicPr>
          <p:cNvPr id="26" name="bg object 26"/>
          <p:cNvPicPr/>
          <p:nvPr/>
        </p:nvPicPr>
        <p:blipFill>
          <a:blip r:embed="rId6" cstate="print"/>
          <a:stretch>
            <a:fillRect/>
          </a:stretch>
        </p:blipFill>
        <p:spPr>
          <a:xfrm>
            <a:off x="1170229" y="6275688"/>
            <a:ext cx="184135" cy="274954"/>
          </a:xfrm>
          <a:prstGeom prst="rect">
            <a:avLst/>
          </a:prstGeom>
        </p:spPr>
      </p:pic>
      <p:sp>
        <p:nvSpPr>
          <p:cNvPr id="27" name="bg object 27"/>
          <p:cNvSpPr/>
          <p:nvPr/>
        </p:nvSpPr>
        <p:spPr>
          <a:xfrm>
            <a:off x="838847" y="6230785"/>
            <a:ext cx="287020" cy="478155"/>
          </a:xfrm>
          <a:custGeom>
            <a:avLst/>
            <a:gdLst/>
            <a:ahLst/>
            <a:cxnLst/>
            <a:rect l="l" t="t" r="r" b="b"/>
            <a:pathLst>
              <a:path w="287019" h="478154">
                <a:moveTo>
                  <a:pt x="250748" y="426643"/>
                </a:moveTo>
                <a:lnTo>
                  <a:pt x="220205" y="426643"/>
                </a:lnTo>
                <a:lnTo>
                  <a:pt x="49072" y="182105"/>
                </a:lnTo>
                <a:lnTo>
                  <a:pt x="161899" y="50812"/>
                </a:lnTo>
                <a:lnTo>
                  <a:pt x="206006" y="50812"/>
                </a:lnTo>
                <a:lnTo>
                  <a:pt x="206006" y="44907"/>
                </a:lnTo>
                <a:lnTo>
                  <a:pt x="159512" y="44907"/>
                </a:lnTo>
                <a:lnTo>
                  <a:pt x="0" y="228854"/>
                </a:lnTo>
                <a:lnTo>
                  <a:pt x="142062" y="432638"/>
                </a:lnTo>
                <a:lnTo>
                  <a:pt x="250748" y="432638"/>
                </a:lnTo>
                <a:lnTo>
                  <a:pt x="250748" y="426643"/>
                </a:lnTo>
                <a:close/>
              </a:path>
              <a:path w="287019" h="478154">
                <a:moveTo>
                  <a:pt x="286639" y="0"/>
                </a:moveTo>
                <a:lnTo>
                  <a:pt x="280631" y="0"/>
                </a:lnTo>
                <a:lnTo>
                  <a:pt x="280631" y="477532"/>
                </a:lnTo>
                <a:lnTo>
                  <a:pt x="286639" y="477532"/>
                </a:lnTo>
                <a:lnTo>
                  <a:pt x="286639" y="0"/>
                </a:lnTo>
                <a:close/>
              </a:path>
            </a:pathLst>
          </a:custGeom>
          <a:solidFill>
            <a:srgbClr val="FFFFFF"/>
          </a:solidFill>
        </p:spPr>
        <p:txBody>
          <a:bodyPr wrap="square" lIns="0" tIns="0" rIns="0" bIns="0" rtlCol="0"/>
          <a:lstStyle/>
          <a:p>
            <a:endParaRPr/>
          </a:p>
        </p:txBody>
      </p:sp>
      <p:pic>
        <p:nvPicPr>
          <p:cNvPr id="28" name="bg object 28"/>
          <p:cNvPicPr/>
          <p:nvPr/>
        </p:nvPicPr>
        <p:blipFill>
          <a:blip r:embed="rId6" cstate="print"/>
          <a:stretch>
            <a:fillRect/>
          </a:stretch>
        </p:blipFill>
        <p:spPr>
          <a:xfrm>
            <a:off x="1170229" y="6275688"/>
            <a:ext cx="184135" cy="274954"/>
          </a:xfrm>
          <a:prstGeom prst="rect">
            <a:avLst/>
          </a:prstGeom>
        </p:spPr>
      </p:pic>
      <p:sp>
        <p:nvSpPr>
          <p:cNvPr id="29" name="bg object 29"/>
          <p:cNvSpPr/>
          <p:nvPr/>
        </p:nvSpPr>
        <p:spPr>
          <a:xfrm>
            <a:off x="1119491" y="6230784"/>
            <a:ext cx="6350" cy="478155"/>
          </a:xfrm>
          <a:custGeom>
            <a:avLst/>
            <a:gdLst/>
            <a:ahLst/>
            <a:cxnLst/>
            <a:rect l="l" t="t" r="r" b="b"/>
            <a:pathLst>
              <a:path w="6350" h="478154">
                <a:moveTo>
                  <a:pt x="5996" y="0"/>
                </a:moveTo>
                <a:lnTo>
                  <a:pt x="0" y="0"/>
                </a:lnTo>
                <a:lnTo>
                  <a:pt x="0" y="477533"/>
                </a:lnTo>
                <a:lnTo>
                  <a:pt x="5996" y="477533"/>
                </a:lnTo>
                <a:lnTo>
                  <a:pt x="5996" y="0"/>
                </a:lnTo>
                <a:close/>
              </a:path>
            </a:pathLst>
          </a:custGeom>
          <a:solidFill>
            <a:srgbClr val="FFFFFF"/>
          </a:solidFill>
        </p:spPr>
        <p:txBody>
          <a:bodyPr wrap="square" lIns="0" tIns="0" rIns="0" bIns="0" rtlCol="0"/>
          <a:lstStyle/>
          <a:p>
            <a:endParaRPr/>
          </a:p>
        </p:txBody>
      </p:sp>
      <p:pic>
        <p:nvPicPr>
          <p:cNvPr id="30" name="bg object 30"/>
          <p:cNvPicPr/>
          <p:nvPr/>
        </p:nvPicPr>
        <p:blipFill>
          <a:blip r:embed="rId7" cstate="print"/>
          <a:stretch>
            <a:fillRect/>
          </a:stretch>
        </p:blipFill>
        <p:spPr>
          <a:xfrm>
            <a:off x="3874008" y="0"/>
            <a:ext cx="4070603" cy="6857999"/>
          </a:xfrm>
          <a:prstGeom prst="rect">
            <a:avLst/>
          </a:prstGeom>
        </p:spPr>
      </p:pic>
      <p:sp>
        <p:nvSpPr>
          <p:cNvPr id="31" name="bg object 31"/>
          <p:cNvSpPr/>
          <p:nvPr/>
        </p:nvSpPr>
        <p:spPr>
          <a:xfrm>
            <a:off x="11309604" y="6353555"/>
            <a:ext cx="48895" cy="506095"/>
          </a:xfrm>
          <a:custGeom>
            <a:avLst/>
            <a:gdLst/>
            <a:ahLst/>
            <a:cxnLst/>
            <a:rect l="l" t="t" r="r" b="b"/>
            <a:pathLst>
              <a:path w="48895" h="506095">
                <a:moveTo>
                  <a:pt x="48768" y="0"/>
                </a:moveTo>
                <a:lnTo>
                  <a:pt x="0" y="505968"/>
                </a:lnTo>
              </a:path>
            </a:pathLst>
          </a:custGeom>
          <a:ln w="9525">
            <a:solidFill>
              <a:srgbClr val="FFFFFF"/>
            </a:solidFill>
          </a:ln>
        </p:spPr>
        <p:txBody>
          <a:bodyPr wrap="square" lIns="0" tIns="0" rIns="0" bIns="0" rtlCol="0"/>
          <a:lstStyle/>
          <a:p>
            <a:endParaRPr/>
          </a:p>
        </p:txBody>
      </p:sp>
      <p:sp>
        <p:nvSpPr>
          <p:cNvPr id="32" name="bg object 32"/>
          <p:cNvSpPr/>
          <p:nvPr/>
        </p:nvSpPr>
        <p:spPr>
          <a:xfrm>
            <a:off x="838200" y="998474"/>
            <a:ext cx="0" cy="4614545"/>
          </a:xfrm>
          <a:custGeom>
            <a:avLst/>
            <a:gdLst/>
            <a:ahLst/>
            <a:cxnLst/>
            <a:rect l="l" t="t" r="r" b="b"/>
            <a:pathLst>
              <a:path h="4614545">
                <a:moveTo>
                  <a:pt x="0" y="0"/>
                </a:moveTo>
                <a:lnTo>
                  <a:pt x="0" y="4614164"/>
                </a:lnTo>
              </a:path>
            </a:pathLst>
          </a:custGeom>
          <a:ln w="1270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4" name="Holder 4"/>
          <p:cNvSpPr>
            <a:spLocks noGrp="1"/>
          </p:cNvSpPr>
          <p:nvPr>
            <p:ph type="sldNum" sz="quarter" idx="7"/>
          </p:nvPr>
        </p:nvSpPr>
        <p:spPr/>
        <p:txBody>
          <a:bodyPr lIns="0" tIns="0" rIns="0" bIns="0"/>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309604" y="6353555"/>
            <a:ext cx="48895" cy="506095"/>
          </a:xfrm>
          <a:custGeom>
            <a:avLst/>
            <a:gdLst/>
            <a:ahLst/>
            <a:cxnLst/>
            <a:rect l="l" t="t" r="r" b="b"/>
            <a:pathLst>
              <a:path w="48895" h="506095">
                <a:moveTo>
                  <a:pt x="48768" y="0"/>
                </a:moveTo>
                <a:lnTo>
                  <a:pt x="0" y="505968"/>
                </a:lnTo>
              </a:path>
            </a:pathLst>
          </a:custGeom>
          <a:ln w="9525">
            <a:solidFill>
              <a:srgbClr val="9F9E9D"/>
            </a:solidFill>
          </a:ln>
        </p:spPr>
        <p:txBody>
          <a:bodyPr wrap="square" lIns="0" tIns="0" rIns="0" bIns="0" rtlCol="0"/>
          <a:lstStyle/>
          <a:p>
            <a:endParaRPr/>
          </a:p>
        </p:txBody>
      </p:sp>
      <p:sp>
        <p:nvSpPr>
          <p:cNvPr id="17" name="bg object 17"/>
          <p:cNvSpPr/>
          <p:nvPr/>
        </p:nvSpPr>
        <p:spPr>
          <a:xfrm>
            <a:off x="838853" y="6275688"/>
            <a:ext cx="250825" cy="387985"/>
          </a:xfrm>
          <a:custGeom>
            <a:avLst/>
            <a:gdLst/>
            <a:ahLst/>
            <a:cxnLst/>
            <a:rect l="l" t="t" r="r" b="b"/>
            <a:pathLst>
              <a:path w="250825" h="387984">
                <a:moveTo>
                  <a:pt x="206003" y="0"/>
                </a:moveTo>
                <a:lnTo>
                  <a:pt x="159508" y="0"/>
                </a:lnTo>
                <a:lnTo>
                  <a:pt x="0" y="183948"/>
                </a:lnTo>
                <a:lnTo>
                  <a:pt x="142067" y="387724"/>
                </a:lnTo>
                <a:lnTo>
                  <a:pt x="250745" y="387724"/>
                </a:lnTo>
                <a:lnTo>
                  <a:pt x="250745" y="381731"/>
                </a:lnTo>
                <a:lnTo>
                  <a:pt x="220207" y="381731"/>
                </a:lnTo>
                <a:lnTo>
                  <a:pt x="49078" y="137200"/>
                </a:lnTo>
                <a:lnTo>
                  <a:pt x="161906" y="5900"/>
                </a:lnTo>
                <a:lnTo>
                  <a:pt x="206003" y="5900"/>
                </a:lnTo>
                <a:lnTo>
                  <a:pt x="206003" y="0"/>
                </a:lnTo>
                <a:close/>
              </a:path>
            </a:pathLst>
          </a:custGeom>
          <a:solidFill>
            <a:srgbClr val="D9D9D9"/>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1170229" y="6275688"/>
            <a:ext cx="184135" cy="274954"/>
          </a:xfrm>
          <a:prstGeom prst="rect">
            <a:avLst/>
          </a:prstGeom>
        </p:spPr>
      </p:pic>
      <p:sp>
        <p:nvSpPr>
          <p:cNvPr id="19" name="bg object 19"/>
          <p:cNvSpPr/>
          <p:nvPr/>
        </p:nvSpPr>
        <p:spPr>
          <a:xfrm>
            <a:off x="838847" y="6230785"/>
            <a:ext cx="287020" cy="478155"/>
          </a:xfrm>
          <a:custGeom>
            <a:avLst/>
            <a:gdLst/>
            <a:ahLst/>
            <a:cxnLst/>
            <a:rect l="l" t="t" r="r" b="b"/>
            <a:pathLst>
              <a:path w="287019" h="478154">
                <a:moveTo>
                  <a:pt x="250748" y="426643"/>
                </a:moveTo>
                <a:lnTo>
                  <a:pt x="220205" y="426643"/>
                </a:lnTo>
                <a:lnTo>
                  <a:pt x="49072" y="182105"/>
                </a:lnTo>
                <a:lnTo>
                  <a:pt x="161899" y="50812"/>
                </a:lnTo>
                <a:lnTo>
                  <a:pt x="206006" y="50812"/>
                </a:lnTo>
                <a:lnTo>
                  <a:pt x="206006" y="44907"/>
                </a:lnTo>
                <a:lnTo>
                  <a:pt x="159512" y="44907"/>
                </a:lnTo>
                <a:lnTo>
                  <a:pt x="0" y="228854"/>
                </a:lnTo>
                <a:lnTo>
                  <a:pt x="142062" y="432638"/>
                </a:lnTo>
                <a:lnTo>
                  <a:pt x="250748" y="432638"/>
                </a:lnTo>
                <a:lnTo>
                  <a:pt x="250748" y="426643"/>
                </a:lnTo>
                <a:close/>
              </a:path>
              <a:path w="287019" h="478154">
                <a:moveTo>
                  <a:pt x="286639" y="0"/>
                </a:moveTo>
                <a:lnTo>
                  <a:pt x="280631" y="0"/>
                </a:lnTo>
                <a:lnTo>
                  <a:pt x="280631" y="477532"/>
                </a:lnTo>
                <a:lnTo>
                  <a:pt x="286639" y="477532"/>
                </a:lnTo>
                <a:lnTo>
                  <a:pt x="286639" y="0"/>
                </a:lnTo>
                <a:close/>
              </a:path>
            </a:pathLst>
          </a:custGeom>
          <a:solidFill>
            <a:srgbClr val="D9D9D9"/>
          </a:solidFill>
        </p:spPr>
        <p:txBody>
          <a:bodyPr wrap="square" lIns="0" tIns="0" rIns="0" bIns="0" rtlCol="0"/>
          <a:lstStyle/>
          <a:p>
            <a:endParaRPr/>
          </a:p>
        </p:txBody>
      </p:sp>
      <p:pic>
        <p:nvPicPr>
          <p:cNvPr id="20" name="bg object 20"/>
          <p:cNvPicPr/>
          <p:nvPr/>
        </p:nvPicPr>
        <p:blipFill>
          <a:blip r:embed="rId7" cstate="print"/>
          <a:stretch>
            <a:fillRect/>
          </a:stretch>
        </p:blipFill>
        <p:spPr>
          <a:xfrm>
            <a:off x="1170229" y="6275688"/>
            <a:ext cx="184135" cy="274954"/>
          </a:xfrm>
          <a:prstGeom prst="rect">
            <a:avLst/>
          </a:prstGeom>
        </p:spPr>
      </p:pic>
      <p:sp>
        <p:nvSpPr>
          <p:cNvPr id="21" name="bg object 21"/>
          <p:cNvSpPr/>
          <p:nvPr/>
        </p:nvSpPr>
        <p:spPr>
          <a:xfrm>
            <a:off x="1119491" y="6230784"/>
            <a:ext cx="6350" cy="478155"/>
          </a:xfrm>
          <a:custGeom>
            <a:avLst/>
            <a:gdLst/>
            <a:ahLst/>
            <a:cxnLst/>
            <a:rect l="l" t="t" r="r" b="b"/>
            <a:pathLst>
              <a:path w="6350" h="478154">
                <a:moveTo>
                  <a:pt x="5996" y="0"/>
                </a:moveTo>
                <a:lnTo>
                  <a:pt x="0" y="0"/>
                </a:lnTo>
                <a:lnTo>
                  <a:pt x="0" y="477533"/>
                </a:lnTo>
                <a:lnTo>
                  <a:pt x="5996" y="477533"/>
                </a:lnTo>
                <a:lnTo>
                  <a:pt x="5996" y="0"/>
                </a:lnTo>
                <a:close/>
              </a:path>
            </a:pathLst>
          </a:custGeom>
          <a:solidFill>
            <a:srgbClr val="D9D9D9"/>
          </a:solidFill>
        </p:spPr>
        <p:txBody>
          <a:bodyPr wrap="square" lIns="0" tIns="0" rIns="0" bIns="0" rtlCol="0"/>
          <a:lstStyle/>
          <a:p>
            <a:endParaRPr/>
          </a:p>
        </p:txBody>
      </p:sp>
      <p:sp>
        <p:nvSpPr>
          <p:cNvPr id="2" name="Holder 2"/>
          <p:cNvSpPr>
            <a:spLocks noGrp="1"/>
          </p:cNvSpPr>
          <p:nvPr>
            <p:ph type="title"/>
          </p:nvPr>
        </p:nvSpPr>
        <p:spPr>
          <a:xfrm>
            <a:off x="846836" y="370713"/>
            <a:ext cx="6487159" cy="779144"/>
          </a:xfrm>
          <a:prstGeom prst="rect">
            <a:avLst/>
          </a:prstGeom>
        </p:spPr>
        <p:txBody>
          <a:bodyPr wrap="square" lIns="0" tIns="0" rIns="0" bIns="0">
            <a:spAutoFit/>
          </a:bodyPr>
          <a:lstStyle>
            <a:lvl1pPr>
              <a:defRPr sz="2600" b="1" i="0">
                <a:solidFill>
                  <a:srgbClr val="043329"/>
                </a:solidFill>
                <a:latin typeface="Arial"/>
                <a:cs typeface="Arial"/>
              </a:defRPr>
            </a:lvl1pPr>
          </a:lstStyle>
          <a:p>
            <a:endParaRPr/>
          </a:p>
        </p:txBody>
      </p:sp>
      <p:sp>
        <p:nvSpPr>
          <p:cNvPr id="3" name="Holder 3"/>
          <p:cNvSpPr>
            <a:spLocks noGrp="1"/>
          </p:cNvSpPr>
          <p:nvPr>
            <p:ph type="body" idx="1"/>
          </p:nvPr>
        </p:nvSpPr>
        <p:spPr>
          <a:xfrm>
            <a:off x="4450460" y="1707007"/>
            <a:ext cx="6894195" cy="4641215"/>
          </a:xfrm>
          <a:prstGeom prst="rect">
            <a:avLst/>
          </a:prstGeom>
        </p:spPr>
        <p:txBody>
          <a:bodyPr wrap="square" lIns="0" tIns="0" rIns="0" bIns="0">
            <a:spAutoFit/>
          </a:bodyPr>
          <a:lstStyle>
            <a:lvl1pPr>
              <a:defRPr sz="1200" b="1" i="0">
                <a:solidFill>
                  <a:srgbClr val="404040"/>
                </a:solidFill>
                <a:latin typeface="Arial"/>
                <a:cs typeface="Arial"/>
              </a:defRPr>
            </a:lvl1pPr>
          </a:lstStyle>
          <a:p>
            <a:endParaRPr/>
          </a:p>
        </p:txBody>
      </p:sp>
      <p:sp>
        <p:nvSpPr>
          <p:cNvPr id="4" name="Holder 4"/>
          <p:cNvSpPr>
            <a:spLocks noGrp="1"/>
          </p:cNvSpPr>
          <p:nvPr>
            <p:ph type="ftr" sz="quarter" idx="5"/>
          </p:nvPr>
        </p:nvSpPr>
        <p:spPr>
          <a:xfrm>
            <a:off x="10100309" y="6353752"/>
            <a:ext cx="1066800" cy="167004"/>
          </a:xfrm>
          <a:prstGeom prst="rect">
            <a:avLst/>
          </a:prstGeom>
        </p:spPr>
        <p:txBody>
          <a:bodyPr wrap="square" lIns="0" tIns="0" rIns="0" bIns="0">
            <a:spAutoFit/>
          </a:bodyPr>
          <a:lstStyle>
            <a:lvl1pPr>
              <a:defRPr sz="1000" b="0" i="0">
                <a:solidFill>
                  <a:srgbClr val="A6A6A6"/>
                </a:solidFill>
                <a:latin typeface="Arial"/>
                <a:cs typeface="Arial"/>
              </a:defRPr>
            </a:lvl1pPr>
          </a:lstStyle>
          <a:p>
            <a:pPr marL="12700">
              <a:lnSpc>
                <a:spcPts val="1100"/>
              </a:lnSpc>
            </a:pPr>
            <a:r>
              <a:rPr dirty="0"/>
              <a:t>©</a:t>
            </a:r>
            <a:r>
              <a:rPr spc="-20" dirty="0"/>
              <a:t> </a:t>
            </a:r>
            <a:r>
              <a:rPr dirty="0"/>
              <a:t>2023</a:t>
            </a:r>
            <a:r>
              <a:rPr spc="-15" dirty="0"/>
              <a:t> </a:t>
            </a:r>
            <a:r>
              <a:rPr dirty="0"/>
              <a:t>Korn</a:t>
            </a:r>
            <a:r>
              <a:rPr spc="-20" dirty="0"/>
              <a:t> Ferry</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6/18/2025</a:t>
            </a:fld>
            <a:endParaRPr lang="en-US"/>
          </a:p>
        </p:txBody>
      </p:sp>
      <p:sp>
        <p:nvSpPr>
          <p:cNvPr id="6" name="Holder 6"/>
          <p:cNvSpPr>
            <a:spLocks noGrp="1"/>
          </p:cNvSpPr>
          <p:nvPr>
            <p:ph type="sldNum" sz="quarter" idx="7"/>
          </p:nvPr>
        </p:nvSpPr>
        <p:spPr>
          <a:xfrm>
            <a:off x="11387581" y="6353752"/>
            <a:ext cx="229234" cy="167004"/>
          </a:xfrm>
          <a:prstGeom prst="rect">
            <a:avLst/>
          </a:prstGeom>
        </p:spPr>
        <p:txBody>
          <a:bodyPr wrap="square" lIns="0" tIns="0" rIns="0" bIns="0">
            <a:spAutoFit/>
          </a:bodyPr>
          <a:lstStyle>
            <a:lvl1pPr>
              <a:defRPr sz="1000" b="0" i="0">
                <a:solidFill>
                  <a:srgbClr val="A6A6A6"/>
                </a:solidFill>
                <a:latin typeface="Arial"/>
                <a:cs typeface="Arial"/>
              </a:defRPr>
            </a:lvl1pPr>
          </a:lstStyle>
          <a:p>
            <a:pPr marL="38100">
              <a:lnSpc>
                <a:spcPct val="100000"/>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0BA31A5-EC5F-68D9-4E50-8D7D469DB40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E7E142A5-5BAA-A01F-9385-C703FAA28C00}"/>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59080CA8-24D9-9CBA-3C01-518D141A2037}"/>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9ECB9C80-30A6-611A-E1CD-B367BDE1FF00}"/>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AB0318DB-7C30-7134-D38E-3EF12F02E03E}"/>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ABC43C68-5A40-07F8-FAE2-7BE0F0DAFC67}"/>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8" name="object 8">
            <a:extLst>
              <a:ext uri="{FF2B5EF4-FFF2-40B4-BE49-F238E27FC236}">
                <a16:creationId xmlns:a16="http://schemas.microsoft.com/office/drawing/2014/main" id="{AF5CC1F4-AE97-FA17-8E41-34EA64A3AAB0}"/>
              </a:ext>
            </a:extLst>
          </p:cNvPr>
          <p:cNvSpPr txBox="1"/>
          <p:nvPr/>
        </p:nvSpPr>
        <p:spPr>
          <a:xfrm>
            <a:off x="1029970" y="1253116"/>
            <a:ext cx="7442926" cy="179912"/>
          </a:xfrm>
          <a:prstGeom prst="rect">
            <a:avLst/>
          </a:prstGeom>
        </p:spPr>
        <p:txBody>
          <a:bodyPr vert="horz" wrap="square" lIns="0" tIns="133350" rIns="0" bIns="0" rtlCol="0">
            <a:spAutoFit/>
          </a:bodyPr>
          <a:lstStyle/>
          <a:p>
            <a:pPr marL="12700">
              <a:lnSpc>
                <a:spcPct val="100000"/>
              </a:lnSpc>
              <a:spcBef>
                <a:spcPts val="1050"/>
              </a:spcBef>
              <a:buClr>
                <a:srgbClr val="001F5F"/>
              </a:buCl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47B684ED-B016-91AD-DE7D-3C5156C5A41E}"/>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2" name="object 12">
            <a:extLst>
              <a:ext uri="{FF2B5EF4-FFF2-40B4-BE49-F238E27FC236}">
                <a16:creationId xmlns:a16="http://schemas.microsoft.com/office/drawing/2014/main" id="{1777FB6F-2F2C-4008-6567-39C2CB2E6F98}"/>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1</a:t>
            </a:fld>
            <a:endParaRPr sz="700">
              <a:latin typeface="Arial"/>
              <a:cs typeface="Arial"/>
            </a:endParaRPr>
          </a:p>
        </p:txBody>
      </p:sp>
      <p:pic>
        <p:nvPicPr>
          <p:cNvPr id="6146" name="Picture 2">
            <a:extLst>
              <a:ext uri="{FF2B5EF4-FFF2-40B4-BE49-F238E27FC236}">
                <a16:creationId xmlns:a16="http://schemas.microsoft.com/office/drawing/2014/main" id="{527A9FD3-C79C-0B5C-7B1B-AB776B4C3E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509" y="983505"/>
            <a:ext cx="4600017" cy="41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ermes – Air Transport Organisation">
            <a:extLst>
              <a:ext uri="{FF2B5EF4-FFF2-40B4-BE49-F238E27FC236}">
                <a16:creationId xmlns:a16="http://schemas.microsoft.com/office/drawing/2014/main" id="{370789F9-CB8F-B7EF-B2BC-BAC53CB9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997" y="1106170"/>
            <a:ext cx="3411286" cy="75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orn Ferry (KFY)">
            <a:extLst>
              <a:ext uri="{FF2B5EF4-FFF2-40B4-BE49-F238E27FC236}">
                <a16:creationId xmlns:a16="http://schemas.microsoft.com/office/drawing/2014/main" id="{B41707A1-2632-FABE-0684-CACE0E624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845" y="5029200"/>
            <a:ext cx="2789274" cy="7988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ue and white logo&#10;&#10;AI-generated content may be incorrect.">
            <a:extLst>
              <a:ext uri="{FF2B5EF4-FFF2-40B4-BE49-F238E27FC236}">
                <a16:creationId xmlns:a16="http://schemas.microsoft.com/office/drawing/2014/main" id="{65FBE5E4-E491-E949-D153-4BA0FA83A8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4939" y="3008477"/>
            <a:ext cx="1147086" cy="1662714"/>
          </a:xfrm>
          <a:prstGeom prst="rect">
            <a:avLst/>
          </a:prstGeom>
        </p:spPr>
      </p:pic>
      <p:sp>
        <p:nvSpPr>
          <p:cNvPr id="10" name="TextBox 9">
            <a:extLst>
              <a:ext uri="{FF2B5EF4-FFF2-40B4-BE49-F238E27FC236}">
                <a16:creationId xmlns:a16="http://schemas.microsoft.com/office/drawing/2014/main" id="{19E3810D-4780-B31F-B3E8-44C215DA3230}"/>
              </a:ext>
            </a:extLst>
          </p:cNvPr>
          <p:cNvSpPr txBox="1"/>
          <p:nvPr/>
        </p:nvSpPr>
        <p:spPr>
          <a:xfrm>
            <a:off x="7583845" y="2281136"/>
            <a:ext cx="2619519" cy="461665"/>
          </a:xfrm>
          <a:prstGeom prst="rect">
            <a:avLst/>
          </a:prstGeom>
          <a:noFill/>
        </p:spPr>
        <p:txBody>
          <a:bodyPr wrap="square">
            <a:spAutoFit/>
          </a:bodyPr>
          <a:lstStyle/>
          <a:p>
            <a:pPr algn="ctr"/>
            <a:r>
              <a:rPr lang="en-US" sz="2400" dirty="0">
                <a:latin typeface="Arial"/>
                <a:cs typeface="Arial"/>
              </a:rPr>
              <a:t>Partners</a:t>
            </a:r>
            <a:endParaRPr lang="en-US" sz="2400" dirty="0"/>
          </a:p>
        </p:txBody>
      </p:sp>
    </p:spTree>
    <p:extLst>
      <p:ext uri="{BB962C8B-B14F-4D97-AF65-F5344CB8AC3E}">
        <p14:creationId xmlns:p14="http://schemas.microsoft.com/office/powerpoint/2010/main" val="370025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A36C7F-AA96-7627-359D-5A83612ABFE6}"/>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0470BEC-F2D2-4861-D27C-F09BE4144F33}"/>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8CE6A330-7A41-CDD8-40C1-1F882CA94AE6}"/>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2C54A589-F743-4D2F-C073-3A2118584F6D}"/>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95BC5817-F594-F4FB-A628-7B23CAC80182}"/>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DA04B3CE-7CF8-AE71-0704-27DC821013D8}"/>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4CD41EC6-92AB-E2AD-8ADA-AE5494E02423}"/>
              </a:ext>
            </a:extLst>
          </p:cNvPr>
          <p:cNvSpPr txBox="1">
            <a:spLocks noGrp="1"/>
          </p:cNvSpPr>
          <p:nvPr>
            <p:ph type="title"/>
          </p:nvPr>
        </p:nvSpPr>
        <p:spPr>
          <a:xfrm>
            <a:off x="772046" y="140821"/>
            <a:ext cx="857896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Nomination and Selection Process</a:t>
            </a:r>
            <a:endParaRPr spc="-10" dirty="0"/>
          </a:p>
        </p:txBody>
      </p:sp>
      <p:sp>
        <p:nvSpPr>
          <p:cNvPr id="8" name="object 8">
            <a:extLst>
              <a:ext uri="{FF2B5EF4-FFF2-40B4-BE49-F238E27FC236}">
                <a16:creationId xmlns:a16="http://schemas.microsoft.com/office/drawing/2014/main" id="{3047A3F5-0344-3C6D-9E99-3D34F627CA82}"/>
              </a:ext>
            </a:extLst>
          </p:cNvPr>
          <p:cNvSpPr txBox="1"/>
          <p:nvPr/>
        </p:nvSpPr>
        <p:spPr>
          <a:xfrm>
            <a:off x="979217" y="609600"/>
            <a:ext cx="8381260" cy="5577168"/>
          </a:xfrm>
          <a:prstGeom prst="rect">
            <a:avLst/>
          </a:prstGeom>
        </p:spPr>
        <p:txBody>
          <a:bodyPr vert="horz" wrap="square" lIns="0" tIns="133350" rIns="0" bIns="0" rtlCol="0">
            <a:spAutoFit/>
          </a:bodyPr>
          <a:lstStyle/>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Nominations prepared by the Nomination Committee, with primary research conducted by Korn Ferry:</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Hermes President Angela Gittens </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Immediate past President of ICAO, Dr Bernard Aliu </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Hermes Director General, Dr Kostas Iatrou</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Korn Ferry Civil Aviation Practice Leader, Michael Bell (Chair)</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Reviewed and Voted on by the Air Transport Hall of Fame Membership Committee:</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Initially, the Hermes Board of Directors</a:t>
            </a:r>
          </a:p>
          <a:p>
            <a:pPr marL="640080" lvl="3" indent="-285750">
              <a:spcBef>
                <a:spcPts val="1050"/>
              </a:spcBef>
              <a:buClr>
                <a:srgbClr val="001F5F"/>
              </a:buClr>
              <a:buFont typeface="Wingdings" panose="05000000000000000000" pitchFamily="2" charset="2"/>
              <a:buChar char="§"/>
              <a:tabLst>
                <a:tab pos="299085" algn="l"/>
              </a:tabLst>
            </a:pPr>
            <a:r>
              <a:rPr lang="en-US" dirty="0">
                <a:latin typeface="Arial"/>
                <a:cs typeface="Arial"/>
              </a:rPr>
              <a:t>Eventually, once a sufficient number of living inductees are on board, a group selected from among the members</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Each year:</a:t>
            </a:r>
          </a:p>
          <a:p>
            <a:pPr marL="640080" lvl="3" indent="-285750">
              <a:lnSpc>
                <a:spcPct val="100000"/>
              </a:lnSpc>
              <a:spcBef>
                <a:spcPts val="1050"/>
              </a:spcBef>
              <a:buClr>
                <a:srgbClr val="001F5F"/>
              </a:buClr>
              <a:buFont typeface="Wingdings" panose="05000000000000000000" pitchFamily="2" charset="2"/>
              <a:buChar char="§"/>
              <a:tabLst>
                <a:tab pos="299085" algn="l"/>
              </a:tabLst>
            </a:pPr>
            <a:r>
              <a:rPr lang="en-US" dirty="0">
                <a:latin typeface="Arial"/>
                <a:cs typeface="Arial"/>
              </a:rPr>
              <a:t>~8-10 nominations will be submitted</a:t>
            </a:r>
          </a:p>
          <a:p>
            <a:pPr marL="640080" lvl="3" indent="-285750">
              <a:lnSpc>
                <a:spcPct val="100000"/>
              </a:lnSpc>
              <a:spcBef>
                <a:spcPts val="1050"/>
              </a:spcBef>
              <a:buClr>
                <a:srgbClr val="001F5F"/>
              </a:buClr>
              <a:buFont typeface="Wingdings" panose="05000000000000000000" pitchFamily="2" charset="2"/>
              <a:buChar char="§"/>
              <a:tabLst>
                <a:tab pos="299085" algn="l"/>
              </a:tabLst>
            </a:pPr>
            <a:r>
              <a:rPr lang="en-US" dirty="0">
                <a:latin typeface="Arial"/>
                <a:cs typeface="Arial"/>
              </a:rPr>
              <a:t>~4-5 new inductees will be selected (5 maximum)</a:t>
            </a:r>
          </a:p>
        </p:txBody>
      </p:sp>
      <p:sp>
        <p:nvSpPr>
          <p:cNvPr id="9" name="object 9">
            <a:extLst>
              <a:ext uri="{FF2B5EF4-FFF2-40B4-BE49-F238E27FC236}">
                <a16:creationId xmlns:a16="http://schemas.microsoft.com/office/drawing/2014/main" id="{81650B4C-21A0-3562-6201-5DB928B38C8F}"/>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47932F04-596F-0640-5D14-943C4BD46763}"/>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F4B834D6-DF3D-7B99-97C6-080FBD7107BC}"/>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10</a:t>
            </a:fld>
            <a:endParaRPr sz="700">
              <a:latin typeface="Arial"/>
              <a:cs typeface="Arial"/>
            </a:endParaRPr>
          </a:p>
        </p:txBody>
      </p:sp>
      <p:pic>
        <p:nvPicPr>
          <p:cNvPr id="9218" name="Picture 2" descr="TPM Credit Union | Nomination Forms for ...">
            <a:extLst>
              <a:ext uri="{FF2B5EF4-FFF2-40B4-BE49-F238E27FC236}">
                <a16:creationId xmlns:a16="http://schemas.microsoft.com/office/drawing/2014/main" id="{A1D5157F-1C89-6BAD-6868-C61096FB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783" y="1219200"/>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cruitment And Selection ...">
            <a:extLst>
              <a:ext uri="{FF2B5EF4-FFF2-40B4-BE49-F238E27FC236}">
                <a16:creationId xmlns:a16="http://schemas.microsoft.com/office/drawing/2014/main" id="{C9265380-B63E-E0E1-141A-3E488901D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2491" y="5010150"/>
            <a:ext cx="2245179"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8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1CA665-3E92-3577-6040-25CED93CD9B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CC2AACBF-5CE1-4F32-1F0F-5978E71F4406}"/>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664059D9-8339-671B-0B71-70E5D7370404}"/>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B96965F6-92B1-9EE0-3E75-54E12D367C91}"/>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64961FB2-C929-90F0-D2C1-9347677A626D}"/>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764273F4-CB2E-B8A2-4034-BEED96AB063C}"/>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644CC157-7B99-B9EB-F649-2E6B6F694EA7}"/>
              </a:ext>
            </a:extLst>
          </p:cNvPr>
          <p:cNvSpPr txBox="1">
            <a:spLocks noGrp="1"/>
          </p:cNvSpPr>
          <p:nvPr>
            <p:ph type="title"/>
          </p:nvPr>
        </p:nvSpPr>
        <p:spPr>
          <a:xfrm>
            <a:off x="772046" y="140821"/>
            <a:ext cx="857896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The Hall of Fame – Coming to Life</a:t>
            </a:r>
            <a:endParaRPr spc="-10" dirty="0"/>
          </a:p>
        </p:txBody>
      </p:sp>
      <p:sp>
        <p:nvSpPr>
          <p:cNvPr id="8" name="object 8">
            <a:extLst>
              <a:ext uri="{FF2B5EF4-FFF2-40B4-BE49-F238E27FC236}">
                <a16:creationId xmlns:a16="http://schemas.microsoft.com/office/drawing/2014/main" id="{E52DA97D-1CAA-D579-6BC9-C26E05CD60A1}"/>
              </a:ext>
            </a:extLst>
          </p:cNvPr>
          <p:cNvSpPr txBox="1"/>
          <p:nvPr/>
        </p:nvSpPr>
        <p:spPr>
          <a:xfrm>
            <a:off x="979217" y="609600"/>
            <a:ext cx="8381260" cy="1647887"/>
          </a:xfrm>
          <a:prstGeom prst="rect">
            <a:avLst/>
          </a:prstGeom>
        </p:spPr>
        <p:txBody>
          <a:bodyPr vert="horz" wrap="square" lIns="0" tIns="133350" rIns="0" bIns="0" rtlCol="0">
            <a:spAutoFit/>
          </a:bodyPr>
          <a:lstStyle/>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Brochure with inductees</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Website</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Projection of Inductee Photos and Summary Profiles in the Satellite Terminal Connector at Athens International Airport</a:t>
            </a:r>
          </a:p>
        </p:txBody>
      </p:sp>
      <p:sp>
        <p:nvSpPr>
          <p:cNvPr id="9" name="object 9">
            <a:extLst>
              <a:ext uri="{FF2B5EF4-FFF2-40B4-BE49-F238E27FC236}">
                <a16:creationId xmlns:a16="http://schemas.microsoft.com/office/drawing/2014/main" id="{748B953D-30B3-07CE-C880-8694BB20810F}"/>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02F0CF08-4745-3465-288A-FFD0A93701BB}"/>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7177C625-04A5-402F-034E-5EEB00FDEFF7}"/>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11</a:t>
            </a:fld>
            <a:endParaRPr sz="700">
              <a:latin typeface="Arial"/>
              <a:cs typeface="Arial"/>
            </a:endParaRPr>
          </a:p>
        </p:txBody>
      </p:sp>
      <p:pic>
        <p:nvPicPr>
          <p:cNvPr id="10242" name="Picture 2" descr="Athens International Airport ...">
            <a:extLst>
              <a:ext uri="{FF2B5EF4-FFF2-40B4-BE49-F238E27FC236}">
                <a16:creationId xmlns:a16="http://schemas.microsoft.com/office/drawing/2014/main" id="{89B3A3B1-815E-2309-59A4-BF9EBFB35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92" y="2724033"/>
            <a:ext cx="4646008" cy="3091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9D0ED42-F87F-9F34-5D48-4ABF30898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911" y="2667000"/>
            <a:ext cx="4499690" cy="30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1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3331-7E0E-DF9D-3E2B-3DF78D13B182}"/>
              </a:ext>
            </a:extLst>
          </p:cNvPr>
          <p:cNvSpPr>
            <a:spLocks noGrp="1"/>
          </p:cNvSpPr>
          <p:nvPr>
            <p:ph type="title"/>
          </p:nvPr>
        </p:nvSpPr>
        <p:spPr/>
        <p:txBody>
          <a:bodyPr/>
          <a:lstStyle/>
          <a:p>
            <a:endParaRPr lang="el-GR" dirty="0"/>
          </a:p>
        </p:txBody>
      </p:sp>
      <p:sp>
        <p:nvSpPr>
          <p:cNvPr id="3" name="Text Placeholder 2">
            <a:extLst>
              <a:ext uri="{FF2B5EF4-FFF2-40B4-BE49-F238E27FC236}">
                <a16:creationId xmlns:a16="http://schemas.microsoft.com/office/drawing/2014/main" id="{94117EF8-1CEC-9E09-9DD1-5C97CAB0CA09}"/>
              </a:ext>
            </a:extLst>
          </p:cNvPr>
          <p:cNvSpPr>
            <a:spLocks noGrp="1"/>
          </p:cNvSpPr>
          <p:nvPr>
            <p:ph type="body" idx="1"/>
          </p:nvPr>
        </p:nvSpPr>
        <p:spPr/>
        <p:txBody>
          <a:bodyPr/>
          <a:lstStyle/>
          <a:p>
            <a:endParaRPr lang="el-GR" dirty="0"/>
          </a:p>
        </p:txBody>
      </p:sp>
      <p:pic>
        <p:nvPicPr>
          <p:cNvPr id="4" name="2025.06.18 AIA FACES v1 HD">
            <a:hlinkClick r:id="" action="ppaction://media"/>
            <a:extLst>
              <a:ext uri="{FF2B5EF4-FFF2-40B4-BE49-F238E27FC236}">
                <a16:creationId xmlns:a16="http://schemas.microsoft.com/office/drawing/2014/main" id="{07F2914E-A644-0A67-B5B3-7BA1CE4099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37" y="2628"/>
            <a:ext cx="12187329" cy="6855372"/>
          </a:xfrm>
          <a:prstGeom prst="rect">
            <a:avLst/>
          </a:prstGeom>
        </p:spPr>
      </p:pic>
    </p:spTree>
    <p:extLst>
      <p:ext uri="{BB962C8B-B14F-4D97-AF65-F5344CB8AC3E}">
        <p14:creationId xmlns:p14="http://schemas.microsoft.com/office/powerpoint/2010/main" val="58736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E2138-2B4C-C586-6DEB-D7772486DF66}"/>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17CF0B7C-D1A5-729B-5374-B7E4DD7DE783}"/>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343BD074-9CBC-B047-3B91-DF0F96990E8F}"/>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C0A777A8-39C3-CD6E-27F1-200E3F275D6D}"/>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EBE33CEB-5835-3F41-FCD8-7C28D59D4F34}"/>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B69C5EBC-EDB5-F2C7-A46C-F76C6AE18B4D}"/>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8" name="object 8">
            <a:extLst>
              <a:ext uri="{FF2B5EF4-FFF2-40B4-BE49-F238E27FC236}">
                <a16:creationId xmlns:a16="http://schemas.microsoft.com/office/drawing/2014/main" id="{6AB9B468-AE04-CF4A-9B35-971F667332FE}"/>
              </a:ext>
            </a:extLst>
          </p:cNvPr>
          <p:cNvSpPr txBox="1"/>
          <p:nvPr/>
        </p:nvSpPr>
        <p:spPr>
          <a:xfrm>
            <a:off x="1029970" y="1253116"/>
            <a:ext cx="7442926" cy="179912"/>
          </a:xfrm>
          <a:prstGeom prst="rect">
            <a:avLst/>
          </a:prstGeom>
        </p:spPr>
        <p:txBody>
          <a:bodyPr vert="horz" wrap="square" lIns="0" tIns="133350" rIns="0" bIns="0" rtlCol="0">
            <a:spAutoFit/>
          </a:bodyPr>
          <a:lstStyle/>
          <a:p>
            <a:pPr marL="12700">
              <a:lnSpc>
                <a:spcPct val="100000"/>
              </a:lnSpc>
              <a:spcBef>
                <a:spcPts val="1050"/>
              </a:spcBef>
              <a:buClr>
                <a:srgbClr val="001F5F"/>
              </a:buCl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7805FE85-88C4-3659-08DA-7916B2C59B82}"/>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D6CB0F27-7022-9F60-D3C2-67147345B1A8}"/>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FDA65584-3903-54F1-D165-B02D2349F455}"/>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13</a:t>
            </a:fld>
            <a:endParaRPr sz="700">
              <a:latin typeface="Arial"/>
              <a:cs typeface="Arial"/>
            </a:endParaRPr>
          </a:p>
        </p:txBody>
      </p:sp>
      <p:pic>
        <p:nvPicPr>
          <p:cNvPr id="4098" name="Picture 2">
            <a:extLst>
              <a:ext uri="{FF2B5EF4-FFF2-40B4-BE49-F238E27FC236}">
                <a16:creationId xmlns:a16="http://schemas.microsoft.com/office/drawing/2014/main" id="{58C4D734-F801-E0A9-8B06-09373A11B7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217" y="-2204"/>
            <a:ext cx="9937703" cy="68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972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3A23F9-DAE1-2D62-227E-9146A8B8110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16401340-57B4-8DF1-412C-615B50FCF581}"/>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B3403AB5-FD53-ED99-A2C4-C584F5901647}"/>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0D719E93-03A1-B961-C5AC-9CF1A12D1861}"/>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993DC52B-77C7-99F7-DAFD-83F6B2FF0EA7}"/>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CFDBBB0C-E189-43C3-BFFE-48DF36D462E8}"/>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A387461A-A642-810A-4A15-15F0CE544243}"/>
              </a:ext>
            </a:extLst>
          </p:cNvPr>
          <p:cNvSpPr txBox="1">
            <a:spLocks noGrp="1"/>
          </p:cNvSpPr>
          <p:nvPr>
            <p:ph type="title"/>
          </p:nvPr>
        </p:nvSpPr>
        <p:spPr>
          <a:xfrm>
            <a:off x="1011874" y="283624"/>
            <a:ext cx="951241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Air Transport Hall of Fame – What?</a:t>
            </a:r>
            <a:endParaRPr spc="-10" dirty="0"/>
          </a:p>
        </p:txBody>
      </p:sp>
      <p:sp>
        <p:nvSpPr>
          <p:cNvPr id="8" name="object 8">
            <a:extLst>
              <a:ext uri="{FF2B5EF4-FFF2-40B4-BE49-F238E27FC236}">
                <a16:creationId xmlns:a16="http://schemas.microsoft.com/office/drawing/2014/main" id="{22A3196F-1205-E1BF-098A-9CF791B0C190}"/>
              </a:ext>
            </a:extLst>
          </p:cNvPr>
          <p:cNvSpPr txBox="1"/>
          <p:nvPr/>
        </p:nvSpPr>
        <p:spPr>
          <a:xfrm>
            <a:off x="1962265" y="914400"/>
            <a:ext cx="8004763" cy="3266279"/>
          </a:xfrm>
          <a:prstGeom prst="rect">
            <a:avLst/>
          </a:prstGeom>
        </p:spPr>
        <p:txBody>
          <a:bodyPr vert="horz" wrap="square" lIns="0" tIns="133350" rIns="0" bIns="0" rtlCol="0">
            <a:spAutoFit/>
          </a:bodyPr>
          <a:lstStyle/>
          <a:p>
            <a:pPr marL="12700" algn="ctr">
              <a:lnSpc>
                <a:spcPct val="100000"/>
              </a:lnSpc>
              <a:spcBef>
                <a:spcPts val="1050"/>
              </a:spcBef>
              <a:buClr>
                <a:srgbClr val="001F5F"/>
              </a:buClr>
              <a:tabLst>
                <a:tab pos="299085" algn="l"/>
              </a:tabLst>
            </a:pPr>
            <a:r>
              <a:rPr lang="en-US" sz="3400" dirty="0">
                <a:latin typeface="Arial"/>
                <a:cs typeface="Arial"/>
              </a:rPr>
              <a:t>A new vehicle to recognize and honor outstanding leaders who have made a lasting positive impact on the </a:t>
            </a:r>
          </a:p>
          <a:p>
            <a:pPr marL="12700" algn="ctr">
              <a:lnSpc>
                <a:spcPct val="100000"/>
              </a:lnSpc>
              <a:spcBef>
                <a:spcPts val="1050"/>
              </a:spcBef>
              <a:buClr>
                <a:srgbClr val="001F5F"/>
              </a:buClr>
              <a:tabLst>
                <a:tab pos="299085" algn="l"/>
              </a:tabLst>
            </a:pPr>
            <a:r>
              <a:rPr lang="en-US" sz="3400" dirty="0">
                <a:latin typeface="Arial"/>
                <a:cs typeface="Arial"/>
              </a:rPr>
              <a:t>global air transport industry</a:t>
            </a:r>
            <a:endParaRPr lang="en-US" sz="34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F2EE2D8B-08D2-C3B4-114B-A79DF056C16A}"/>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2" name="object 12">
            <a:extLst>
              <a:ext uri="{FF2B5EF4-FFF2-40B4-BE49-F238E27FC236}">
                <a16:creationId xmlns:a16="http://schemas.microsoft.com/office/drawing/2014/main" id="{4B45176A-4D8F-AFA3-B5A5-196799E65901}"/>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2</a:t>
            </a:fld>
            <a:endParaRPr sz="700">
              <a:latin typeface="Arial"/>
              <a:cs typeface="Arial"/>
            </a:endParaRPr>
          </a:p>
        </p:txBody>
      </p:sp>
      <p:pic>
        <p:nvPicPr>
          <p:cNvPr id="11" name="Picture 2">
            <a:extLst>
              <a:ext uri="{FF2B5EF4-FFF2-40B4-BE49-F238E27FC236}">
                <a16:creationId xmlns:a16="http://schemas.microsoft.com/office/drawing/2014/main" id="{729BF28E-639C-A611-A812-F7614CBF30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354" y="3681626"/>
            <a:ext cx="1733291" cy="156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888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93626" y="-6350"/>
            <a:ext cx="205104" cy="6870700"/>
            <a:chOff x="11993626" y="-6350"/>
            <a:chExt cx="205104" cy="6870700"/>
          </a:xfrm>
        </p:grpSpPr>
        <p:sp>
          <p:nvSpPr>
            <p:cNvPr id="3" name="object 3"/>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p:cNvPicPr/>
          <p:nvPr/>
        </p:nvPicPr>
        <p:blipFill>
          <a:blip r:embed="rId2" cstate="print"/>
          <a:stretch>
            <a:fillRect/>
          </a:stretch>
        </p:blipFill>
        <p:spPr>
          <a:xfrm>
            <a:off x="508996" y="6459699"/>
            <a:ext cx="470221" cy="329955"/>
          </a:xfrm>
          <a:prstGeom prst="rect">
            <a:avLst/>
          </a:prstGeom>
        </p:spPr>
      </p:pic>
      <p:sp>
        <p:nvSpPr>
          <p:cNvPr id="6" name="object 6"/>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p:cNvSpPr txBox="1">
            <a:spLocks noGrp="1"/>
          </p:cNvSpPr>
          <p:nvPr>
            <p:ph type="title"/>
          </p:nvPr>
        </p:nvSpPr>
        <p:spPr>
          <a:xfrm>
            <a:off x="1040755" y="283624"/>
            <a:ext cx="951241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Air Transport Hall of Fame – Why?</a:t>
            </a:r>
            <a:endParaRPr spc="-10" dirty="0"/>
          </a:p>
        </p:txBody>
      </p:sp>
      <p:sp>
        <p:nvSpPr>
          <p:cNvPr id="8" name="object 8"/>
          <p:cNvSpPr txBox="1"/>
          <p:nvPr/>
        </p:nvSpPr>
        <p:spPr>
          <a:xfrm>
            <a:off x="979217" y="914400"/>
            <a:ext cx="9635490" cy="3161122"/>
          </a:xfrm>
          <a:prstGeom prst="rect">
            <a:avLst/>
          </a:prstGeom>
        </p:spPr>
        <p:txBody>
          <a:bodyPr vert="horz" wrap="square" lIns="0" tIns="133350" rIns="0" bIns="0" rtlCol="0">
            <a:spAutoFit/>
          </a:bodyPr>
          <a:lstStyle/>
          <a:p>
            <a:pPr marL="12700" algn="ctr">
              <a:lnSpc>
                <a:spcPct val="100000"/>
              </a:lnSpc>
              <a:spcBef>
                <a:spcPts val="1050"/>
              </a:spcBef>
              <a:buClr>
                <a:srgbClr val="001F5F"/>
              </a:buClr>
              <a:tabLst>
                <a:tab pos="299085" algn="l"/>
              </a:tabLst>
            </a:pPr>
            <a:r>
              <a:rPr lang="en-US" sz="2000" dirty="0">
                <a:latin typeface="Arial"/>
                <a:cs typeface="Arial"/>
              </a:rPr>
              <a:t>“While individual countries, aviation associations and regions have their recognition programs for stellar, ground-breaking performance advancing the reach and proficiency of commercial aviation, this effort attempts to recognize such talent at the global level”</a:t>
            </a:r>
          </a:p>
          <a:p>
            <a:pPr marL="12700" algn="ctr">
              <a:lnSpc>
                <a:spcPct val="100000"/>
              </a:lnSpc>
              <a:spcBef>
                <a:spcPts val="1050"/>
              </a:spcBef>
              <a:buClr>
                <a:srgbClr val="001F5F"/>
              </a:buClr>
              <a:tabLst>
                <a:tab pos="299085" algn="l"/>
              </a:tabLst>
            </a:pPr>
            <a:r>
              <a:rPr lang="en-US" sz="2000" dirty="0">
                <a:latin typeface="Arial"/>
                <a:cs typeface="Arial"/>
              </a:rPr>
              <a:t>Angela Gittens, President, Hermes – Air Transport Organisation</a:t>
            </a: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p:txBody>
      </p:sp>
      <p:sp>
        <p:nvSpPr>
          <p:cNvPr id="9" name="object 9"/>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2" name="object 12"/>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3</a:t>
            </a:fld>
            <a:endParaRPr sz="700">
              <a:latin typeface="Arial"/>
              <a:cs typeface="Arial"/>
            </a:endParaRPr>
          </a:p>
        </p:txBody>
      </p:sp>
      <p:pic>
        <p:nvPicPr>
          <p:cNvPr id="13" name="Picture 12">
            <a:extLst>
              <a:ext uri="{FF2B5EF4-FFF2-40B4-BE49-F238E27FC236}">
                <a16:creationId xmlns:a16="http://schemas.microsoft.com/office/drawing/2014/main" id="{5E251D5A-B3A7-1F83-553A-F21CF4920FF3}"/>
              </a:ext>
            </a:extLst>
          </p:cNvPr>
          <p:cNvPicPr>
            <a:picLocks noChangeAspect="1"/>
          </p:cNvPicPr>
          <p:nvPr/>
        </p:nvPicPr>
        <p:blipFill>
          <a:blip r:embed="rId3"/>
          <a:stretch>
            <a:fillRect/>
          </a:stretch>
        </p:blipFill>
        <p:spPr>
          <a:xfrm>
            <a:off x="838200" y="2929050"/>
            <a:ext cx="2971800" cy="2971800"/>
          </a:xfrm>
          <a:prstGeom prst="rect">
            <a:avLst/>
          </a:prstGeom>
        </p:spPr>
      </p:pic>
      <p:pic>
        <p:nvPicPr>
          <p:cNvPr id="14" name="Picture 4" descr="Hermes – Air Transport Organisation">
            <a:extLst>
              <a:ext uri="{FF2B5EF4-FFF2-40B4-BE49-F238E27FC236}">
                <a16:creationId xmlns:a16="http://schemas.microsoft.com/office/drawing/2014/main" id="{7AB2AEA8-727C-E375-E8C5-E9F885831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56772"/>
            <a:ext cx="4571970" cy="1006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604A72-FC85-9EEC-BBDC-720A2CC809E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D684370-F3B3-0B28-0B95-D469427CD365}"/>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10868D82-9682-9936-9DEA-2490BBE4DB2E}"/>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1688DE67-513B-3325-2DA6-2499EA817696}"/>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65839135-1919-4AA3-A069-034E33E90B76}"/>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A7846FAD-0A8C-98E7-6456-C383E89DA4C5}"/>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2126A3A1-AEC3-E8CC-F0B4-8F2254795DEE}"/>
              </a:ext>
            </a:extLst>
          </p:cNvPr>
          <p:cNvSpPr txBox="1">
            <a:spLocks noGrp="1"/>
          </p:cNvSpPr>
          <p:nvPr>
            <p:ph type="title"/>
          </p:nvPr>
        </p:nvSpPr>
        <p:spPr>
          <a:xfrm>
            <a:off x="1040755" y="340647"/>
            <a:ext cx="951241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Air Transport Hall of Fame – Why?</a:t>
            </a:r>
            <a:endParaRPr spc="-10" dirty="0"/>
          </a:p>
        </p:txBody>
      </p:sp>
      <p:sp>
        <p:nvSpPr>
          <p:cNvPr id="8" name="object 8">
            <a:extLst>
              <a:ext uri="{FF2B5EF4-FFF2-40B4-BE49-F238E27FC236}">
                <a16:creationId xmlns:a16="http://schemas.microsoft.com/office/drawing/2014/main" id="{FC915425-F3CF-F377-2867-E781A620F4B6}"/>
              </a:ext>
            </a:extLst>
          </p:cNvPr>
          <p:cNvSpPr txBox="1"/>
          <p:nvPr/>
        </p:nvSpPr>
        <p:spPr>
          <a:xfrm>
            <a:off x="979217" y="914400"/>
            <a:ext cx="9635490" cy="3917739"/>
          </a:xfrm>
          <a:prstGeom prst="rect">
            <a:avLst/>
          </a:prstGeom>
        </p:spPr>
        <p:txBody>
          <a:bodyPr vert="horz" wrap="square" lIns="0" tIns="133350" rIns="0" bIns="0" rtlCol="0">
            <a:spAutoFit/>
          </a:bodyPr>
          <a:lstStyle/>
          <a:p>
            <a:pPr marL="12700" algn="ctr">
              <a:lnSpc>
                <a:spcPct val="100000"/>
              </a:lnSpc>
              <a:spcBef>
                <a:spcPts val="1050"/>
              </a:spcBef>
              <a:buClr>
                <a:srgbClr val="001F5F"/>
              </a:buClr>
              <a:tabLst>
                <a:tab pos="299085" algn="l"/>
              </a:tabLst>
            </a:pPr>
            <a:r>
              <a:rPr lang="en-US" sz="2000" dirty="0">
                <a:latin typeface="Arial"/>
                <a:cs typeface="Arial"/>
              </a:rPr>
              <a:t>“The Hall of Fame is not just a collection of biographies; it is a testament to the enduring human spirit and the relentless pursuit of excellence. It is a reminder that the sky is not the limit, but merely the beginning of what we can achieve when we dare to dream and when we pursue this dream to reality.”</a:t>
            </a:r>
          </a:p>
          <a:p>
            <a:pPr marL="12700" algn="ctr">
              <a:lnSpc>
                <a:spcPct val="100000"/>
              </a:lnSpc>
              <a:spcBef>
                <a:spcPts val="1050"/>
              </a:spcBef>
              <a:buClr>
                <a:srgbClr val="001F5F"/>
              </a:buClr>
              <a:tabLst>
                <a:tab pos="299085" algn="l"/>
              </a:tabLst>
            </a:pPr>
            <a:r>
              <a:rPr lang="en-US" sz="2000" dirty="0">
                <a:latin typeface="Arial"/>
                <a:cs typeface="Arial"/>
              </a:rPr>
              <a:t>Ioanna Papadopoulou, Director, Communications &amp; Marketing, Athens International Airport</a:t>
            </a: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45F962AA-B413-4A85-F905-4AA7CBCFDDE9}"/>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1DB4F1E0-D050-1D44-7B44-564292355956}"/>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8637C88B-BD52-26E9-61C1-DFC6B44D312B}"/>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4</a:t>
            </a:fld>
            <a:endParaRPr sz="700">
              <a:latin typeface="Arial"/>
              <a:cs typeface="Arial"/>
            </a:endParaRPr>
          </a:p>
        </p:txBody>
      </p:sp>
      <p:pic>
        <p:nvPicPr>
          <p:cNvPr id="13" name="Picture 12" descr="A blue and white logo&#10;&#10;AI-generated content may be incorrect.">
            <a:extLst>
              <a:ext uri="{FF2B5EF4-FFF2-40B4-BE49-F238E27FC236}">
                <a16:creationId xmlns:a16="http://schemas.microsoft.com/office/drawing/2014/main" id="{C3E7E107-CF48-9960-D9E4-BE9A69758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478" y="3578366"/>
            <a:ext cx="1479804" cy="2144993"/>
          </a:xfrm>
          <a:prstGeom prst="rect">
            <a:avLst/>
          </a:prstGeom>
        </p:spPr>
      </p:pic>
      <p:pic>
        <p:nvPicPr>
          <p:cNvPr id="1026" name="Picture 14">
            <a:extLst>
              <a:ext uri="{FF2B5EF4-FFF2-40B4-BE49-F238E27FC236}">
                <a16:creationId xmlns:a16="http://schemas.microsoft.com/office/drawing/2014/main" id="{633A57A4-970B-6EFA-EC1B-94755C74C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238397"/>
            <a:ext cx="2362200" cy="291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5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E2B6B3-A4CE-195D-CA5C-30FF7E21D7A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24DFECD-2CB6-72C5-9057-C2B79769ADBF}"/>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E9C58267-E3CB-11D5-E4E6-26AC5F00B6CD}"/>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EC2E4AE6-AD85-D71F-8F89-466FD70ECDE3}"/>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EF914BBE-4652-1310-70D4-E36C41A0F172}"/>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648AACE1-62D8-D39D-5330-9DA45DC4836B}"/>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EACBE08C-CC33-9BD1-CB32-521223A174E3}"/>
              </a:ext>
            </a:extLst>
          </p:cNvPr>
          <p:cNvSpPr txBox="1">
            <a:spLocks noGrp="1"/>
          </p:cNvSpPr>
          <p:nvPr>
            <p:ph type="title"/>
          </p:nvPr>
        </p:nvSpPr>
        <p:spPr>
          <a:xfrm>
            <a:off x="995373" y="381055"/>
            <a:ext cx="951241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Air Transport Hall of Fame – Why?</a:t>
            </a:r>
            <a:endParaRPr spc="-10" dirty="0"/>
          </a:p>
        </p:txBody>
      </p:sp>
      <p:sp>
        <p:nvSpPr>
          <p:cNvPr id="8" name="object 8">
            <a:extLst>
              <a:ext uri="{FF2B5EF4-FFF2-40B4-BE49-F238E27FC236}">
                <a16:creationId xmlns:a16="http://schemas.microsoft.com/office/drawing/2014/main" id="{154E06D7-2CBB-BEBD-065C-C8D3A84CE226}"/>
              </a:ext>
            </a:extLst>
          </p:cNvPr>
          <p:cNvSpPr txBox="1"/>
          <p:nvPr/>
        </p:nvSpPr>
        <p:spPr>
          <a:xfrm>
            <a:off x="979217" y="914400"/>
            <a:ext cx="8675323" cy="5546390"/>
          </a:xfrm>
          <a:prstGeom prst="rect">
            <a:avLst/>
          </a:prstGeom>
        </p:spPr>
        <p:txBody>
          <a:bodyPr vert="horz" wrap="square" lIns="0" tIns="133350" rIns="0" bIns="0" rtlCol="0">
            <a:spAutoFit/>
          </a:bodyPr>
          <a:lstStyle/>
          <a:p>
            <a:pPr marL="12700" algn="ctr">
              <a:lnSpc>
                <a:spcPct val="100000"/>
              </a:lnSpc>
              <a:spcBef>
                <a:spcPts val="1050"/>
              </a:spcBef>
              <a:buClr>
                <a:srgbClr val="001F5F"/>
              </a:buClr>
              <a:tabLst>
                <a:tab pos="299085" algn="l"/>
              </a:tabLst>
            </a:pPr>
            <a:r>
              <a:rPr lang="en-US" sz="2000" dirty="0">
                <a:latin typeface="Arial"/>
                <a:cs typeface="Arial"/>
              </a:rPr>
              <a:t>“One of the mandates of Hermes is to promote and present to the wider public the work of aviation and its contribution to the economic, political and social development around the world.”</a:t>
            </a:r>
          </a:p>
          <a:p>
            <a:pPr marL="12700" algn="ctr">
              <a:lnSpc>
                <a:spcPct val="100000"/>
              </a:lnSpc>
              <a:spcBef>
                <a:spcPts val="1050"/>
              </a:spcBef>
              <a:buClr>
                <a:srgbClr val="001F5F"/>
              </a:buClr>
              <a:tabLst>
                <a:tab pos="299085" algn="l"/>
              </a:tabLst>
            </a:pPr>
            <a:r>
              <a:rPr lang="en-US" sz="2000" dirty="0">
                <a:latin typeface="Arial"/>
                <a:cs typeface="Arial"/>
              </a:rPr>
              <a:t>Dr. Kostas Iatrou, Director General, Hermes – Air Transport Organisation</a:t>
            </a: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20BE0306-2A71-EDE9-E67A-9D08B38A1D9C}"/>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8DFE00B7-4ED6-5858-E734-E32B720E91FB}"/>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171DDF40-B753-FCBF-0E9E-27147AFFAF6C}"/>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5</a:t>
            </a:fld>
            <a:endParaRPr sz="700">
              <a:latin typeface="Arial"/>
              <a:cs typeface="Arial"/>
            </a:endParaRPr>
          </a:p>
        </p:txBody>
      </p:sp>
      <p:pic>
        <p:nvPicPr>
          <p:cNvPr id="3074" name="Picture 2" descr="Hermes Dr Iatrou bio">
            <a:extLst>
              <a:ext uri="{FF2B5EF4-FFF2-40B4-BE49-F238E27FC236}">
                <a16:creationId xmlns:a16="http://schemas.microsoft.com/office/drawing/2014/main" id="{056612C1-2BEC-A5F5-88C7-F1823992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823" y="28956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rmes – Air Transport Organisation">
            <a:extLst>
              <a:ext uri="{FF2B5EF4-FFF2-40B4-BE49-F238E27FC236}">
                <a16:creationId xmlns:a16="http://schemas.microsoft.com/office/drawing/2014/main" id="{D206E8C5-5447-DF00-87A0-19F1C5985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099" y="3581400"/>
            <a:ext cx="4734478" cy="104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66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7C5EE5B-8A7C-B377-C7A6-B8BF6F27F9F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35C6C309-7B7D-CB98-C460-A14C772373BA}"/>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6B8325AB-1D8A-E5E3-8243-C2608C127A49}"/>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F94E5408-B684-5295-7B1C-FAF867328E8D}"/>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22DE5BD2-BBD3-4A3B-582D-F25D536F224C}"/>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8E26438D-50B2-88C9-98E2-D5F1F96B065F}"/>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71C89F07-52D8-5363-1D6B-DD6F09F2CD94}"/>
              </a:ext>
            </a:extLst>
          </p:cNvPr>
          <p:cNvSpPr txBox="1">
            <a:spLocks noGrp="1"/>
          </p:cNvSpPr>
          <p:nvPr>
            <p:ph type="title"/>
          </p:nvPr>
        </p:nvSpPr>
        <p:spPr>
          <a:xfrm>
            <a:off x="1066800" y="350215"/>
            <a:ext cx="9512414" cy="417422"/>
          </a:xfrm>
          <a:prstGeom prst="rect">
            <a:avLst/>
          </a:prstGeom>
        </p:spPr>
        <p:txBody>
          <a:bodyPr vert="horz" wrap="square" lIns="0" tIns="57785" rIns="0" bIns="0" rtlCol="0">
            <a:spAutoFit/>
          </a:bodyPr>
          <a:lstStyle/>
          <a:p>
            <a:pPr marL="12700" marR="5080">
              <a:lnSpc>
                <a:spcPts val="2810"/>
              </a:lnSpc>
              <a:spcBef>
                <a:spcPts val="455"/>
              </a:spcBef>
            </a:pPr>
            <a:r>
              <a:rPr lang="en-US" spc="-10" dirty="0"/>
              <a:t>Air Transport Hall of Fame – Why?</a:t>
            </a:r>
            <a:endParaRPr spc="-10" dirty="0"/>
          </a:p>
        </p:txBody>
      </p:sp>
      <p:sp>
        <p:nvSpPr>
          <p:cNvPr id="8" name="object 8">
            <a:extLst>
              <a:ext uri="{FF2B5EF4-FFF2-40B4-BE49-F238E27FC236}">
                <a16:creationId xmlns:a16="http://schemas.microsoft.com/office/drawing/2014/main" id="{797B1E8E-1ACF-8144-B907-692D13478061}"/>
              </a:ext>
            </a:extLst>
          </p:cNvPr>
          <p:cNvSpPr txBox="1"/>
          <p:nvPr/>
        </p:nvSpPr>
        <p:spPr>
          <a:xfrm>
            <a:off x="979217" y="914400"/>
            <a:ext cx="8675323" cy="5546390"/>
          </a:xfrm>
          <a:prstGeom prst="rect">
            <a:avLst/>
          </a:prstGeom>
        </p:spPr>
        <p:txBody>
          <a:bodyPr vert="horz" wrap="square" lIns="0" tIns="133350" rIns="0" bIns="0" rtlCol="0">
            <a:spAutoFit/>
          </a:bodyPr>
          <a:lstStyle/>
          <a:p>
            <a:pPr marL="12700" algn="ctr">
              <a:lnSpc>
                <a:spcPct val="100000"/>
              </a:lnSpc>
              <a:spcBef>
                <a:spcPts val="1050"/>
              </a:spcBef>
              <a:buClr>
                <a:srgbClr val="001F5F"/>
              </a:buClr>
              <a:tabLst>
                <a:tab pos="299085" algn="l"/>
              </a:tabLst>
            </a:pPr>
            <a:r>
              <a:rPr lang="en-US" sz="2000" dirty="0">
                <a:latin typeface="Arial"/>
                <a:cs typeface="Arial"/>
              </a:rPr>
              <a:t>“At Korn Ferry, our expertise at Korn Ferry is in leadership and, as such, there is no higher honor for us than to recognize those who ‘led the way’ in establishing civil aviation for our collective benefit.”</a:t>
            </a:r>
          </a:p>
          <a:p>
            <a:pPr marL="12700" algn="ctr">
              <a:lnSpc>
                <a:spcPct val="100000"/>
              </a:lnSpc>
              <a:spcBef>
                <a:spcPts val="1050"/>
              </a:spcBef>
              <a:buClr>
                <a:srgbClr val="001F5F"/>
              </a:buClr>
              <a:tabLst>
                <a:tab pos="299085" algn="l"/>
              </a:tabLst>
            </a:pPr>
            <a:r>
              <a:rPr lang="en-US" sz="2000" dirty="0">
                <a:latin typeface="Arial"/>
                <a:cs typeface="Arial"/>
              </a:rPr>
              <a:t>Michael Bell – Leader, Civil Aviation Practice, Korn Ferry</a:t>
            </a: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12700">
              <a:lnSpc>
                <a:spcPct val="100000"/>
              </a:lnSpc>
              <a:spcBef>
                <a:spcPts val="1050"/>
              </a:spcBef>
              <a:buClr>
                <a:srgbClr val="001F5F"/>
              </a:buClr>
              <a:tabLst>
                <a:tab pos="299085" algn="l"/>
              </a:tabLst>
            </a:pPr>
            <a:endParaRPr lang="en-US" sz="2000" b="1"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7F1AF64C-56E8-722B-F92A-0439F41CB41E}"/>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D35FF05C-CA79-BEED-278E-B6D6DADF24B7}"/>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A56BEEA9-7AB2-6DAA-BE23-1E1C71630246}"/>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6</a:t>
            </a:fld>
            <a:endParaRPr sz="700">
              <a:latin typeface="Arial"/>
              <a:cs typeface="Arial"/>
            </a:endParaRPr>
          </a:p>
        </p:txBody>
      </p:sp>
      <p:pic>
        <p:nvPicPr>
          <p:cNvPr id="13" name="Picture 12">
            <a:extLst>
              <a:ext uri="{FF2B5EF4-FFF2-40B4-BE49-F238E27FC236}">
                <a16:creationId xmlns:a16="http://schemas.microsoft.com/office/drawing/2014/main" id="{F87C7A4B-1639-536A-951E-45F0DBA36BAA}"/>
              </a:ext>
            </a:extLst>
          </p:cNvPr>
          <p:cNvPicPr>
            <a:picLocks noChangeAspect="1"/>
          </p:cNvPicPr>
          <p:nvPr/>
        </p:nvPicPr>
        <p:blipFill>
          <a:blip r:embed="rId3"/>
          <a:stretch>
            <a:fillRect/>
          </a:stretch>
        </p:blipFill>
        <p:spPr>
          <a:xfrm>
            <a:off x="979217" y="2743200"/>
            <a:ext cx="2794316" cy="3031067"/>
          </a:xfrm>
          <a:prstGeom prst="rect">
            <a:avLst/>
          </a:prstGeom>
        </p:spPr>
      </p:pic>
      <p:pic>
        <p:nvPicPr>
          <p:cNvPr id="5122" name="Picture 2" descr="Korn Ferry (KFY)">
            <a:extLst>
              <a:ext uri="{FF2B5EF4-FFF2-40B4-BE49-F238E27FC236}">
                <a16:creationId xmlns:a16="http://schemas.microsoft.com/office/drawing/2014/main" id="{15785C9D-C13A-0C1D-CA02-0A5D6F781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895" y="3581400"/>
            <a:ext cx="4674172" cy="133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41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9051703-ED48-6AE7-19E0-199182FE7A7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556F570-C8FC-BECD-4FEA-A2494831E27D}"/>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3241DFE2-0370-FF2D-6F83-0021E021ED05}"/>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C8782120-D4EA-1452-D560-5F8CDA165905}"/>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1BF06421-5B8A-09A0-3BAE-3D331C57AC3E}"/>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E993AE50-B496-9EBD-33AB-669617D764CC}"/>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BECFCD43-F18C-64C0-2D77-5C03F8D273DD}"/>
              </a:ext>
            </a:extLst>
          </p:cNvPr>
          <p:cNvSpPr txBox="1">
            <a:spLocks noGrp="1"/>
          </p:cNvSpPr>
          <p:nvPr>
            <p:ph type="title"/>
          </p:nvPr>
        </p:nvSpPr>
        <p:spPr>
          <a:xfrm>
            <a:off x="1055370" y="514992"/>
            <a:ext cx="5823151" cy="417422"/>
          </a:xfrm>
          <a:prstGeom prst="rect">
            <a:avLst/>
          </a:prstGeom>
        </p:spPr>
        <p:txBody>
          <a:bodyPr vert="horz" wrap="square" lIns="0" tIns="57785" rIns="0" bIns="0" rtlCol="0">
            <a:spAutoFit/>
          </a:bodyPr>
          <a:lstStyle/>
          <a:p>
            <a:pPr marL="12700" marR="5080">
              <a:lnSpc>
                <a:spcPts val="2810"/>
              </a:lnSpc>
              <a:spcBef>
                <a:spcPts val="455"/>
              </a:spcBef>
            </a:pPr>
            <a:r>
              <a:rPr lang="en-US" dirty="0"/>
              <a:t>Criteria for Selection</a:t>
            </a:r>
            <a:endParaRPr spc="-10" dirty="0"/>
          </a:p>
        </p:txBody>
      </p:sp>
      <p:sp>
        <p:nvSpPr>
          <p:cNvPr id="8" name="object 8">
            <a:extLst>
              <a:ext uri="{FF2B5EF4-FFF2-40B4-BE49-F238E27FC236}">
                <a16:creationId xmlns:a16="http://schemas.microsoft.com/office/drawing/2014/main" id="{2A95E3B2-4387-644C-207D-2D2D3B8FCA3F}"/>
              </a:ext>
            </a:extLst>
          </p:cNvPr>
          <p:cNvSpPr txBox="1"/>
          <p:nvPr/>
        </p:nvSpPr>
        <p:spPr>
          <a:xfrm>
            <a:off x="1029970" y="990599"/>
            <a:ext cx="9635490" cy="4058803"/>
          </a:xfrm>
          <a:prstGeom prst="rect">
            <a:avLst/>
          </a:prstGeom>
        </p:spPr>
        <p:txBody>
          <a:bodyPr vert="horz" wrap="square" lIns="0" tIns="133350" rIns="0" bIns="0" rtlCol="0">
            <a:spAutoFit/>
          </a:bodyPr>
          <a:lstStyle/>
          <a:p>
            <a:pPr marL="12700">
              <a:lnSpc>
                <a:spcPct val="100000"/>
              </a:lnSpc>
              <a:spcBef>
                <a:spcPts val="1050"/>
              </a:spcBef>
              <a:buClr>
                <a:srgbClr val="001F5F"/>
              </a:buClr>
              <a:tabLst>
                <a:tab pos="299085" algn="l"/>
              </a:tabLst>
            </a:pPr>
            <a:r>
              <a:rPr lang="en-US" sz="2000" b="1" dirty="0">
                <a:latin typeface="Arial"/>
                <a:cs typeface="Arial"/>
              </a:rPr>
              <a:t>All nominees for the Hall of Fame are evaluated against the following criteria</a:t>
            </a:r>
          </a:p>
          <a:p>
            <a:pPr marL="12700" algn="ctr">
              <a:lnSpc>
                <a:spcPct val="100000"/>
              </a:lnSpc>
              <a:spcBef>
                <a:spcPts val="1050"/>
              </a:spcBef>
              <a:buClr>
                <a:srgbClr val="001F5F"/>
              </a:buClr>
              <a:tabLst>
                <a:tab pos="299085" algn="l"/>
              </a:tabLst>
            </a:pPr>
            <a:r>
              <a:rPr lang="en-US" sz="2000" dirty="0">
                <a:latin typeface="Arial"/>
                <a:cs typeface="Arial"/>
              </a:rPr>
              <a:t>“An inductee to the Air Transport Hall of Fame should have made a major, positive, and lasting impact on the commercial air transport industry at the global level. In so doing, his/her leadership and actions fundamentally changed and improved the industry for stakeholders. The inductee can be living or deceased.”</a:t>
            </a:r>
          </a:p>
          <a:p>
            <a:pPr marL="12700">
              <a:lnSpc>
                <a:spcPct val="100000"/>
              </a:lnSpc>
              <a:spcBef>
                <a:spcPts val="1050"/>
              </a:spcBef>
              <a:buClr>
                <a:srgbClr val="001F5F"/>
              </a:buCl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r>
              <a:rPr lang="en-US" sz="2000" dirty="0">
                <a:latin typeface="Arial"/>
                <a:cs typeface="Arial"/>
              </a:rPr>
              <a:t>Every Inductee will be bestowed with the </a:t>
            </a:r>
            <a:r>
              <a:rPr lang="en-US" sz="2000" dirty="0" err="1">
                <a:latin typeface="Arial"/>
                <a:cs typeface="Arial"/>
              </a:rPr>
              <a:t>Deadalus</a:t>
            </a:r>
            <a:r>
              <a:rPr lang="en-US" sz="2000" dirty="0">
                <a:latin typeface="Arial"/>
                <a:cs typeface="Arial"/>
              </a:rPr>
              <a:t> Award</a:t>
            </a:r>
          </a:p>
          <a:p>
            <a:pPr marL="12700">
              <a:lnSpc>
                <a:spcPct val="100000"/>
              </a:lnSpc>
              <a:spcBef>
                <a:spcPts val="1050"/>
              </a:spcBef>
              <a:buClr>
                <a:srgbClr val="001F5F"/>
              </a:buClr>
              <a:tabLst>
                <a:tab pos="299085" algn="l"/>
              </a:tabLst>
            </a:pPr>
            <a:endParaRPr lang="en-US" sz="2000" dirty="0">
              <a:latin typeface="Arial"/>
              <a:cs typeface="Arial"/>
            </a:endParaRPr>
          </a:p>
          <a:p>
            <a:pPr marL="299085" indent="-286385">
              <a:lnSpc>
                <a:spcPct val="100000"/>
              </a:lnSpc>
              <a:spcBef>
                <a:spcPts val="1050"/>
              </a:spcBef>
              <a:buClr>
                <a:srgbClr val="001F5F"/>
              </a:buClr>
              <a:buChar char="•"/>
              <a:tabLst>
                <a:tab pos="299085" algn="l"/>
              </a:tabLst>
            </a:pPr>
            <a:endParaRPr lang="en-US" sz="2000" dirty="0">
              <a:latin typeface="Arial"/>
              <a:cs typeface="Arial"/>
            </a:endParaRPr>
          </a:p>
          <a:p>
            <a:pPr marL="12700">
              <a:lnSpc>
                <a:spcPct val="100000"/>
              </a:lnSpc>
              <a:spcBef>
                <a:spcPts val="1050"/>
              </a:spcBef>
              <a:buClr>
                <a:srgbClr val="001F5F"/>
              </a:buCl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079253A6-3EAC-FE6F-20AB-ED5F9D869D87}"/>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811303B1-7494-FBAC-AE3E-16FA0876908A}"/>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9170CD50-12D3-96E1-E058-3913A40E2F3D}"/>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7</a:t>
            </a:fld>
            <a:endParaRPr sz="700">
              <a:latin typeface="Arial"/>
              <a:cs typeface="Arial"/>
            </a:endParaRPr>
          </a:p>
        </p:txBody>
      </p:sp>
      <p:pic>
        <p:nvPicPr>
          <p:cNvPr id="7170" name="Picture 2" descr="Selection criteria for an e-Invoicing ...">
            <a:extLst>
              <a:ext uri="{FF2B5EF4-FFF2-40B4-BE49-F238E27FC236}">
                <a16:creationId xmlns:a16="http://schemas.microsoft.com/office/drawing/2014/main" id="{3DB6FEA7-BF8B-1D7A-14DD-3D15D49F8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180481"/>
            <a:ext cx="3731895" cy="185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76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1087B9-04FC-4456-C693-C17EA437076D}"/>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FB83C33-1F4A-3457-6645-004CB0DA44FB}"/>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F09A1E06-E150-1ABE-84EB-6EE04E759B9B}"/>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01C08264-453F-88E3-7840-D07A4B476F71}"/>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55DB8F0C-E1ED-70BC-8657-2C46AC131A3B}"/>
              </a:ext>
            </a:extLst>
          </p:cNvPr>
          <p:cNvPicPr/>
          <p:nvPr/>
        </p:nvPicPr>
        <p:blipFill>
          <a:blip r:embed="rId2"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5E2B4986-AD9B-88E1-647D-2278A847B4E4}"/>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8" name="object 8">
            <a:extLst>
              <a:ext uri="{FF2B5EF4-FFF2-40B4-BE49-F238E27FC236}">
                <a16:creationId xmlns:a16="http://schemas.microsoft.com/office/drawing/2014/main" id="{32B12AB8-5707-41F8-9AC9-E6BD72BE406B}"/>
              </a:ext>
            </a:extLst>
          </p:cNvPr>
          <p:cNvSpPr txBox="1"/>
          <p:nvPr/>
        </p:nvSpPr>
        <p:spPr>
          <a:xfrm>
            <a:off x="1029970" y="1253116"/>
            <a:ext cx="7442926" cy="179912"/>
          </a:xfrm>
          <a:prstGeom prst="rect">
            <a:avLst/>
          </a:prstGeom>
        </p:spPr>
        <p:txBody>
          <a:bodyPr vert="horz" wrap="square" lIns="0" tIns="133350" rIns="0" bIns="0" rtlCol="0">
            <a:spAutoFit/>
          </a:bodyPr>
          <a:lstStyle/>
          <a:p>
            <a:pPr marL="12700">
              <a:lnSpc>
                <a:spcPct val="100000"/>
              </a:lnSpc>
              <a:spcBef>
                <a:spcPts val="1050"/>
              </a:spcBef>
              <a:buClr>
                <a:srgbClr val="001F5F"/>
              </a:buClr>
              <a:tabLst>
                <a:tab pos="299085" algn="l"/>
              </a:tabLst>
            </a:pPr>
            <a:endParaRPr lang="en-US" sz="2000" dirty="0">
              <a:latin typeface="Arial"/>
              <a:cs typeface="Arial"/>
            </a:endParaRPr>
          </a:p>
        </p:txBody>
      </p:sp>
      <p:sp>
        <p:nvSpPr>
          <p:cNvPr id="9" name="object 9">
            <a:extLst>
              <a:ext uri="{FF2B5EF4-FFF2-40B4-BE49-F238E27FC236}">
                <a16:creationId xmlns:a16="http://schemas.microsoft.com/office/drawing/2014/main" id="{51F46519-C0B8-F87F-8EC4-03272E571CF5}"/>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A980F0B8-7092-8C4F-18BA-59912413821E}"/>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FD595F41-7265-762E-9CEB-F655DB8500CF}"/>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8</a:t>
            </a:fld>
            <a:endParaRPr sz="700">
              <a:latin typeface="Arial"/>
              <a:cs typeface="Arial"/>
            </a:endParaRPr>
          </a:p>
        </p:txBody>
      </p:sp>
      <p:pic>
        <p:nvPicPr>
          <p:cNvPr id="4098" name="Picture 2">
            <a:extLst>
              <a:ext uri="{FF2B5EF4-FFF2-40B4-BE49-F238E27FC236}">
                <a16:creationId xmlns:a16="http://schemas.microsoft.com/office/drawing/2014/main" id="{878A966A-E81A-C384-B4AF-A84A638D82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217" y="-2204"/>
            <a:ext cx="9937703" cy="68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12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B44118-5B5D-9820-002D-302ABE72DA8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8B01498-E919-4B0F-21D6-EE00FEB06EE5}"/>
              </a:ext>
            </a:extLst>
          </p:cNvPr>
          <p:cNvGrpSpPr/>
          <p:nvPr/>
        </p:nvGrpSpPr>
        <p:grpSpPr>
          <a:xfrm>
            <a:off x="11993626" y="-6350"/>
            <a:ext cx="205104" cy="6870700"/>
            <a:chOff x="11993626" y="-6350"/>
            <a:chExt cx="205104" cy="6870700"/>
          </a:xfrm>
        </p:grpSpPr>
        <p:sp>
          <p:nvSpPr>
            <p:cNvPr id="3" name="object 3">
              <a:extLst>
                <a:ext uri="{FF2B5EF4-FFF2-40B4-BE49-F238E27FC236}">
                  <a16:creationId xmlns:a16="http://schemas.microsoft.com/office/drawing/2014/main" id="{7B7DCFAC-176F-3889-6E21-5855CA511221}"/>
                </a:ext>
              </a:extLst>
            </p:cNvPr>
            <p:cNvSpPr/>
            <p:nvPr/>
          </p:nvSpPr>
          <p:spPr>
            <a:xfrm>
              <a:off x="11999976" y="0"/>
              <a:ext cx="192405" cy="6858000"/>
            </a:xfrm>
            <a:custGeom>
              <a:avLst/>
              <a:gdLst/>
              <a:ahLst/>
              <a:cxnLst/>
              <a:rect l="l" t="t" r="r" b="b"/>
              <a:pathLst>
                <a:path w="192404" h="6858000">
                  <a:moveTo>
                    <a:pt x="192024" y="0"/>
                  </a:moveTo>
                  <a:lnTo>
                    <a:pt x="0" y="0"/>
                  </a:lnTo>
                  <a:lnTo>
                    <a:pt x="0" y="6858000"/>
                  </a:lnTo>
                  <a:lnTo>
                    <a:pt x="192024" y="6858000"/>
                  </a:lnTo>
                  <a:lnTo>
                    <a:pt x="192024" y="0"/>
                  </a:lnTo>
                  <a:close/>
                </a:path>
              </a:pathLst>
            </a:custGeom>
            <a:solidFill>
              <a:srgbClr val="043329"/>
            </a:solidFill>
          </p:spPr>
          <p:txBody>
            <a:bodyPr wrap="square" lIns="0" tIns="0" rIns="0" bIns="0" rtlCol="0"/>
            <a:lstStyle/>
            <a:p>
              <a:endParaRPr/>
            </a:p>
          </p:txBody>
        </p:sp>
        <p:sp>
          <p:nvSpPr>
            <p:cNvPr id="4" name="object 4">
              <a:extLst>
                <a:ext uri="{FF2B5EF4-FFF2-40B4-BE49-F238E27FC236}">
                  <a16:creationId xmlns:a16="http://schemas.microsoft.com/office/drawing/2014/main" id="{3329B56E-47FC-4A08-DE13-B76EEB452F8C}"/>
                </a:ext>
              </a:extLst>
            </p:cNvPr>
            <p:cNvSpPr/>
            <p:nvPr/>
          </p:nvSpPr>
          <p:spPr>
            <a:xfrm>
              <a:off x="11999976" y="0"/>
              <a:ext cx="192405" cy="6858000"/>
            </a:xfrm>
            <a:custGeom>
              <a:avLst/>
              <a:gdLst/>
              <a:ahLst/>
              <a:cxnLst/>
              <a:rect l="l" t="t" r="r" b="b"/>
              <a:pathLst>
                <a:path w="192404" h="6858000">
                  <a:moveTo>
                    <a:pt x="0" y="6858000"/>
                  </a:moveTo>
                  <a:lnTo>
                    <a:pt x="192024" y="6858000"/>
                  </a:lnTo>
                  <a:lnTo>
                    <a:pt x="192024" y="0"/>
                  </a:lnTo>
                  <a:lnTo>
                    <a:pt x="0" y="0"/>
                  </a:lnTo>
                  <a:lnTo>
                    <a:pt x="0" y="6858000"/>
                  </a:lnTo>
                  <a:close/>
                </a:path>
              </a:pathLst>
            </a:custGeom>
            <a:ln w="12700">
              <a:solidFill>
                <a:srgbClr val="006450"/>
              </a:solidFill>
            </a:ln>
          </p:spPr>
          <p:txBody>
            <a:bodyPr wrap="square" lIns="0" tIns="0" rIns="0" bIns="0" rtlCol="0"/>
            <a:lstStyle/>
            <a:p>
              <a:endParaRPr/>
            </a:p>
          </p:txBody>
        </p:sp>
      </p:grpSp>
      <p:pic>
        <p:nvPicPr>
          <p:cNvPr id="5" name="object 5">
            <a:extLst>
              <a:ext uri="{FF2B5EF4-FFF2-40B4-BE49-F238E27FC236}">
                <a16:creationId xmlns:a16="http://schemas.microsoft.com/office/drawing/2014/main" id="{9A056422-FBFF-ED2C-7A2A-3DC6AF860277}"/>
              </a:ext>
            </a:extLst>
          </p:cNvPr>
          <p:cNvPicPr/>
          <p:nvPr/>
        </p:nvPicPr>
        <p:blipFill>
          <a:blip r:embed="rId3" cstate="print"/>
          <a:stretch>
            <a:fillRect/>
          </a:stretch>
        </p:blipFill>
        <p:spPr>
          <a:xfrm>
            <a:off x="508996" y="6459699"/>
            <a:ext cx="470221" cy="329955"/>
          </a:xfrm>
          <a:prstGeom prst="rect">
            <a:avLst/>
          </a:prstGeom>
        </p:spPr>
      </p:pic>
      <p:sp>
        <p:nvSpPr>
          <p:cNvPr id="6" name="object 6">
            <a:extLst>
              <a:ext uri="{FF2B5EF4-FFF2-40B4-BE49-F238E27FC236}">
                <a16:creationId xmlns:a16="http://schemas.microsoft.com/office/drawing/2014/main" id="{F84D7AB4-A25B-3CCC-5191-72AB1EAEE753}"/>
              </a:ext>
            </a:extLst>
          </p:cNvPr>
          <p:cNvSpPr/>
          <p:nvPr/>
        </p:nvSpPr>
        <p:spPr>
          <a:xfrm>
            <a:off x="592073" y="761"/>
            <a:ext cx="2540" cy="1116330"/>
          </a:xfrm>
          <a:custGeom>
            <a:avLst/>
            <a:gdLst/>
            <a:ahLst/>
            <a:cxnLst/>
            <a:rect l="l" t="t" r="r" b="b"/>
            <a:pathLst>
              <a:path w="2540" h="1116330">
                <a:moveTo>
                  <a:pt x="2120" y="0"/>
                </a:moveTo>
                <a:lnTo>
                  <a:pt x="0" y="1116076"/>
                </a:lnTo>
              </a:path>
            </a:pathLst>
          </a:custGeom>
          <a:ln w="38100">
            <a:solidFill>
              <a:srgbClr val="043329"/>
            </a:solidFill>
          </a:ln>
        </p:spPr>
        <p:txBody>
          <a:bodyPr wrap="square" lIns="0" tIns="0" rIns="0" bIns="0" rtlCol="0"/>
          <a:lstStyle/>
          <a:p>
            <a:endParaRPr/>
          </a:p>
        </p:txBody>
      </p:sp>
      <p:sp>
        <p:nvSpPr>
          <p:cNvPr id="7" name="object 7">
            <a:extLst>
              <a:ext uri="{FF2B5EF4-FFF2-40B4-BE49-F238E27FC236}">
                <a16:creationId xmlns:a16="http://schemas.microsoft.com/office/drawing/2014/main" id="{26E5FF78-F597-4985-537A-6FFADEEAADC4}"/>
              </a:ext>
            </a:extLst>
          </p:cNvPr>
          <p:cNvSpPr txBox="1">
            <a:spLocks noGrp="1"/>
          </p:cNvSpPr>
          <p:nvPr>
            <p:ph type="title"/>
          </p:nvPr>
        </p:nvSpPr>
        <p:spPr>
          <a:xfrm>
            <a:off x="797098" y="216483"/>
            <a:ext cx="9231583" cy="417422"/>
          </a:xfrm>
          <a:prstGeom prst="rect">
            <a:avLst/>
          </a:prstGeom>
        </p:spPr>
        <p:txBody>
          <a:bodyPr vert="horz" wrap="square" lIns="0" tIns="57785" rIns="0" bIns="0" rtlCol="0">
            <a:spAutoFit/>
          </a:bodyPr>
          <a:lstStyle/>
          <a:p>
            <a:pPr marL="12700" marR="5080">
              <a:lnSpc>
                <a:spcPts val="2810"/>
              </a:lnSpc>
              <a:spcBef>
                <a:spcPts val="455"/>
              </a:spcBef>
            </a:pPr>
            <a:r>
              <a:rPr lang="en-US" dirty="0"/>
              <a:t>Initial Group of Inductees</a:t>
            </a:r>
            <a:endParaRPr spc="-10" dirty="0"/>
          </a:p>
        </p:txBody>
      </p:sp>
      <p:sp>
        <p:nvSpPr>
          <p:cNvPr id="8" name="object 8">
            <a:extLst>
              <a:ext uri="{FF2B5EF4-FFF2-40B4-BE49-F238E27FC236}">
                <a16:creationId xmlns:a16="http://schemas.microsoft.com/office/drawing/2014/main" id="{17C68DAA-C4AF-B261-8169-2107EC37BCCF}"/>
              </a:ext>
            </a:extLst>
          </p:cNvPr>
          <p:cNvSpPr txBox="1"/>
          <p:nvPr/>
        </p:nvSpPr>
        <p:spPr>
          <a:xfrm>
            <a:off x="979217" y="633905"/>
            <a:ext cx="7993126" cy="6510244"/>
          </a:xfrm>
          <a:prstGeom prst="rect">
            <a:avLst/>
          </a:prstGeom>
        </p:spPr>
        <p:txBody>
          <a:bodyPr vert="horz" wrap="square" lIns="0" tIns="113030" rIns="0" bIns="0" rtlCol="0">
            <a:spAutoFit/>
          </a:bodyPr>
          <a:lstStyle/>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50 in total, so as to create an initial “critical mass” of inductees</a:t>
            </a:r>
          </a:p>
          <a:p>
            <a:pPr marL="355600" lvl="1" indent="-342900">
              <a:spcBef>
                <a:spcPts val="1050"/>
              </a:spcBef>
              <a:buClr>
                <a:srgbClr val="001F5F"/>
              </a:buClr>
              <a:buFont typeface="Wingdings" panose="05000000000000000000" pitchFamily="2" charset="2"/>
              <a:buChar char="Ø"/>
              <a:tabLst>
                <a:tab pos="299085" algn="l"/>
              </a:tabLst>
            </a:pPr>
            <a:r>
              <a:rPr lang="en-US" sz="2000" dirty="0">
                <a:latin typeface="Arial"/>
                <a:cs typeface="Arial"/>
              </a:rPr>
              <a:t>All meet the criteria:</a:t>
            </a:r>
          </a:p>
          <a:p>
            <a:pPr marL="640080" lvl="8" indent="-285750">
              <a:spcBef>
                <a:spcPts val="1050"/>
              </a:spcBef>
              <a:buClr>
                <a:srgbClr val="001F5F"/>
              </a:buClr>
              <a:buFont typeface="Wingdings" panose="05000000000000000000" pitchFamily="2" charset="2"/>
              <a:buChar char="§"/>
              <a:tabLst>
                <a:tab pos="299085" algn="l"/>
              </a:tabLst>
            </a:pPr>
            <a:r>
              <a:rPr lang="en-US" dirty="0">
                <a:latin typeface="Arial"/>
                <a:cs typeface="Arial"/>
              </a:rPr>
              <a:t>“What the 50 inductees all have in common, and what we are recognizing through their induction to the Hall, is that they were bold and visionary leaders who changed the worlds they lived in as well as that we all share today.” (Angela Gittens)</a:t>
            </a:r>
          </a:p>
          <a:p>
            <a:pPr marL="640080" lvl="6" indent="-285750">
              <a:spcBef>
                <a:spcPts val="1050"/>
              </a:spcBef>
              <a:buClr>
                <a:srgbClr val="001F5F"/>
              </a:buClr>
              <a:buFont typeface="Wingdings" panose="05000000000000000000" pitchFamily="2" charset="2"/>
              <a:buChar char="§"/>
              <a:tabLst>
                <a:tab pos="299085" algn="l"/>
              </a:tabLst>
            </a:pPr>
            <a:r>
              <a:rPr lang="en-US" dirty="0">
                <a:latin typeface="Arial"/>
                <a:cs typeface="Arial"/>
              </a:rPr>
              <a:t>“One might think that it was hard work to identify 50 worthy inaugural inductees for the Hall. In truth, our challenge was the opposite – it was hard work to keep it to 50, with many others worthy of consideration.” (Michael Bell)</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Effectively represent most of the “pioneers” of the commercial air transport industry</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Wide international distribution</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Diverse group, both gender and ethnic</a:t>
            </a:r>
          </a:p>
          <a:p>
            <a:pPr marL="355600" indent="-342900">
              <a:lnSpc>
                <a:spcPct val="100000"/>
              </a:lnSpc>
              <a:spcBef>
                <a:spcPts val="1050"/>
              </a:spcBef>
              <a:buClr>
                <a:srgbClr val="001F5F"/>
              </a:buClr>
              <a:buFont typeface="Wingdings" panose="05000000000000000000" pitchFamily="2" charset="2"/>
              <a:buChar char="Ø"/>
              <a:tabLst>
                <a:tab pos="299085" algn="l"/>
              </a:tabLst>
            </a:pPr>
            <a:r>
              <a:rPr lang="en-US" sz="2000" dirty="0">
                <a:latin typeface="Arial"/>
                <a:cs typeface="Arial"/>
              </a:rPr>
              <a:t>As an initial group, restricted to those who are deceased, with posthumous recognition</a:t>
            </a:r>
          </a:p>
          <a:p>
            <a:pPr marL="756285" marR="486409" indent="-287020">
              <a:lnSpc>
                <a:spcPct val="110000"/>
              </a:lnSpc>
              <a:spcBef>
                <a:spcPts val="635"/>
              </a:spcBef>
              <a:buClr>
                <a:srgbClr val="0D6C58"/>
              </a:buClr>
              <a:buFont typeface="Wingdings" panose="05000000000000000000" pitchFamily="2" charset="2"/>
              <a:buChar char="Ø"/>
              <a:tabLst>
                <a:tab pos="756285" algn="l"/>
              </a:tabLst>
            </a:pPr>
            <a:endParaRPr lang="en-US" dirty="0">
              <a:latin typeface="Arial"/>
              <a:cs typeface="Arial"/>
            </a:endParaRPr>
          </a:p>
          <a:p>
            <a:pPr marL="298450" indent="-285750">
              <a:lnSpc>
                <a:spcPct val="100000"/>
              </a:lnSpc>
              <a:spcBef>
                <a:spcPts val="790"/>
              </a:spcBef>
              <a:buClr>
                <a:srgbClr val="001F5F"/>
              </a:buClr>
              <a:buFont typeface="Arial" panose="020B0604020202020204" pitchFamily="34" charset="0"/>
              <a:buChar char="•"/>
              <a:tabLst>
                <a:tab pos="299085" algn="l"/>
              </a:tabLst>
            </a:pPr>
            <a:endParaRPr sz="1600" dirty="0">
              <a:latin typeface="Arial"/>
              <a:cs typeface="Arial"/>
            </a:endParaRPr>
          </a:p>
        </p:txBody>
      </p:sp>
      <p:sp>
        <p:nvSpPr>
          <p:cNvPr id="9" name="object 9">
            <a:extLst>
              <a:ext uri="{FF2B5EF4-FFF2-40B4-BE49-F238E27FC236}">
                <a16:creationId xmlns:a16="http://schemas.microsoft.com/office/drawing/2014/main" id="{7C2444E5-7627-34F5-41AE-3AFA5C3A1B54}"/>
              </a:ext>
            </a:extLst>
          </p:cNvPr>
          <p:cNvSpPr/>
          <p:nvPr/>
        </p:nvSpPr>
        <p:spPr>
          <a:xfrm>
            <a:off x="8313419" y="6544056"/>
            <a:ext cx="1708785" cy="170815"/>
          </a:xfrm>
          <a:custGeom>
            <a:avLst/>
            <a:gdLst/>
            <a:ahLst/>
            <a:cxnLst/>
            <a:rect l="l" t="t" r="r" b="b"/>
            <a:pathLst>
              <a:path w="1708784" h="170815">
                <a:moveTo>
                  <a:pt x="1708403" y="0"/>
                </a:moveTo>
                <a:lnTo>
                  <a:pt x="0" y="0"/>
                </a:lnTo>
                <a:lnTo>
                  <a:pt x="0" y="170688"/>
                </a:lnTo>
                <a:lnTo>
                  <a:pt x="1708403" y="170688"/>
                </a:lnTo>
                <a:lnTo>
                  <a:pt x="1708403"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31C01C98-ACAD-4FDF-1105-B70EB0FC1A04}"/>
              </a:ext>
            </a:extLst>
          </p:cNvPr>
          <p:cNvSpPr txBox="1"/>
          <p:nvPr/>
        </p:nvSpPr>
        <p:spPr>
          <a:xfrm>
            <a:off x="9840721" y="6553343"/>
            <a:ext cx="187960" cy="99060"/>
          </a:xfrm>
          <a:prstGeom prst="rect">
            <a:avLst/>
          </a:prstGeom>
        </p:spPr>
        <p:txBody>
          <a:bodyPr vert="horz" wrap="square" lIns="0" tIns="0" rIns="0" bIns="0" rtlCol="0">
            <a:spAutoFit/>
          </a:bodyPr>
          <a:lstStyle/>
          <a:p>
            <a:pPr>
              <a:lnSpc>
                <a:spcPts val="770"/>
              </a:lnSpc>
            </a:pPr>
            <a:r>
              <a:rPr sz="700" dirty="0">
                <a:latin typeface="Arial"/>
                <a:cs typeface="Arial"/>
              </a:rPr>
              <a:t>© </a:t>
            </a:r>
            <a:r>
              <a:rPr sz="700" spc="-35" dirty="0">
                <a:latin typeface="Arial"/>
                <a:cs typeface="Arial"/>
              </a:rPr>
              <a:t>20</a:t>
            </a:r>
            <a:endParaRPr sz="700">
              <a:latin typeface="Arial"/>
              <a:cs typeface="Arial"/>
            </a:endParaRPr>
          </a:p>
        </p:txBody>
      </p:sp>
      <p:sp>
        <p:nvSpPr>
          <p:cNvPr id="12" name="object 12">
            <a:extLst>
              <a:ext uri="{FF2B5EF4-FFF2-40B4-BE49-F238E27FC236}">
                <a16:creationId xmlns:a16="http://schemas.microsoft.com/office/drawing/2014/main" id="{BA8E1BE7-48E9-F780-4B08-728CDAC69056}"/>
              </a:ext>
            </a:extLst>
          </p:cNvPr>
          <p:cNvSpPr txBox="1"/>
          <p:nvPr/>
        </p:nvSpPr>
        <p:spPr>
          <a:xfrm>
            <a:off x="11696700" y="6540643"/>
            <a:ext cx="186690" cy="12446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latin typeface="Arial"/>
                <a:cs typeface="Arial"/>
              </a:rPr>
              <a:t>9</a:t>
            </a:fld>
            <a:endParaRPr sz="700">
              <a:latin typeface="Arial"/>
              <a:cs typeface="Arial"/>
            </a:endParaRPr>
          </a:p>
        </p:txBody>
      </p:sp>
      <p:pic>
        <p:nvPicPr>
          <p:cNvPr id="8194" name="Picture 2" descr="5,800+ Number 50 In Gold Stock Photos ...">
            <a:extLst>
              <a:ext uri="{FF2B5EF4-FFF2-40B4-BE49-F238E27FC236}">
                <a16:creationId xmlns:a16="http://schemas.microsoft.com/office/drawing/2014/main" id="{05F2D0D1-3636-D9CC-75F8-D4DA3A4FF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3622" y="2286000"/>
            <a:ext cx="25050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41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1218</TotalTime>
  <Words>709</Words>
  <Application>Microsoft Office PowerPoint</Application>
  <PresentationFormat>Widescreen</PresentationFormat>
  <Paragraphs>86</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Wingdings</vt:lpstr>
      <vt:lpstr>Office Theme</vt:lpstr>
      <vt:lpstr>PowerPoint Presentation</vt:lpstr>
      <vt:lpstr>Air Transport Hall of Fame – What?</vt:lpstr>
      <vt:lpstr>Air Transport Hall of Fame – Why?</vt:lpstr>
      <vt:lpstr>Air Transport Hall of Fame – Why?</vt:lpstr>
      <vt:lpstr>Air Transport Hall of Fame – Why?</vt:lpstr>
      <vt:lpstr>Air Transport Hall of Fame – Why?</vt:lpstr>
      <vt:lpstr>Criteria for Selection</vt:lpstr>
      <vt:lpstr>PowerPoint Presentation</vt:lpstr>
      <vt:lpstr>Initial Group of Inductees</vt:lpstr>
      <vt:lpstr>Nomination and Selection Process</vt:lpstr>
      <vt:lpstr>The Hall of Fame – Coming to Life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Branded Template | February 2021</dc:title>
  <dc:creator>Sid Agrawal</dc:creator>
  <cp:lastModifiedBy>Papadopoulou Ioanna</cp:lastModifiedBy>
  <cp:revision>24</cp:revision>
  <dcterms:created xsi:type="dcterms:W3CDTF">2024-10-23T16:55:43Z</dcterms:created>
  <dcterms:modified xsi:type="dcterms:W3CDTF">2025-06-18T13:38:12Z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2023-09-22T00:00:00Z</vt:filetime>
  </property>
  <property fmtid="{D5CDD505-2E9C-101B-9397-08002B2CF9AE}" pid="3" name="Creator">
    <vt:lpwstr>Microsoft® PowerPoint® for Microsoft 365</vt:lpwstr>
  </property>
  <property fmtid="{D5CDD505-2E9C-101B-9397-08002B2CF9AE}" pid="4" name="LastSaved">
    <vt:filetime>2024-10-23T00:00:00Z</vt:filetime>
  </property>
  <property fmtid="{D5CDD505-2E9C-101B-9397-08002B2CF9AE}" pid="5" name="Producer">
    <vt:lpwstr>Microsoft® PowerPoint® for Microsoft 365</vt:lpwstr>
  </property>
</Properties>
</file>